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61" r:id="rId3"/>
    <p:sldId id="259" r:id="rId4"/>
    <p:sldId id="258" r:id="rId5"/>
    <p:sldId id="274" r:id="rId6"/>
    <p:sldId id="270" r:id="rId7"/>
    <p:sldId id="271" r:id="rId8"/>
    <p:sldId id="262" r:id="rId9"/>
    <p:sldId id="263" r:id="rId10"/>
    <p:sldId id="275" r:id="rId11"/>
    <p:sldId id="264" r:id="rId12"/>
    <p:sldId id="265" r:id="rId13"/>
    <p:sldId id="272" r:id="rId14"/>
    <p:sldId id="267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78" autoAdjust="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2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43B86-7E51-44B1-BA9C-DE501D0561C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2AC3-41B4-468D-848E-26E6E30A7C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88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F2AC3-41B4-468D-848E-26E6E30A7C2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7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3E75C-68A6-4268-99CF-FC3A6DCC77FE}" type="datetimeFigureOut">
              <a:rPr lang="zh-CN" altLang="en-US" smtClean="0"/>
              <a:pPr/>
              <a:t>2017/9/29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65D1-3A93-48AE-97A9-5051E5B6B9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1224136"/>
          </a:xfrm>
        </p:spPr>
        <p:txBody>
          <a:bodyPr>
            <a:no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政府网站发展指引图解</a:t>
            </a:r>
          </a:p>
          <a:p>
            <a:r>
              <a:rPr lang="zh-CN" altLang="en-US" sz="36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（领导版）</a:t>
            </a:r>
            <a:endParaRPr lang="zh-CN" altLang="en-US" sz="36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566124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阿酷（北京）科技发展有限公司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" y="0"/>
            <a:ext cx="9143999" cy="6858000"/>
          </a:xfrm>
          <a:prstGeom prst="rect">
            <a:avLst/>
          </a:prstGeom>
        </p:spPr>
      </p:pic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681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信息化与网络化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  <a:p>
            <a:pPr algn="ctr"/>
            <a:endParaRPr lang="zh-CN" altLang="zh-CN" sz="4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右箭头 23"/>
          <p:cNvSpPr/>
          <p:nvPr/>
        </p:nvSpPr>
        <p:spPr>
          <a:xfrm rot="5400000">
            <a:off x="2339752" y="4197717"/>
            <a:ext cx="648072" cy="21602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5" name="Rounded Rectangle 69"/>
          <p:cNvSpPr/>
          <p:nvPr/>
        </p:nvSpPr>
        <p:spPr>
          <a:xfrm>
            <a:off x="2048299" y="2407208"/>
            <a:ext cx="1237817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36483" y="242020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显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7" name="Rounded Rectangle 69"/>
          <p:cNvSpPr/>
          <p:nvPr/>
        </p:nvSpPr>
        <p:spPr>
          <a:xfrm rot="10800000">
            <a:off x="1802946" y="3477637"/>
            <a:ext cx="1656183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17394" y="347763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功能支持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Rounded Rectangle 69"/>
          <p:cNvSpPr/>
          <p:nvPr/>
        </p:nvSpPr>
        <p:spPr>
          <a:xfrm>
            <a:off x="1475656" y="4629765"/>
            <a:ext cx="2376264" cy="5334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信息化</a:t>
            </a:r>
            <a:endParaRPr lang="en-US" sz="2400" kern="1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0" name="Rounded Rectangle 69"/>
          <p:cNvSpPr/>
          <p:nvPr/>
        </p:nvSpPr>
        <p:spPr>
          <a:xfrm rot="10800000">
            <a:off x="1285850" y="5824507"/>
            <a:ext cx="2714645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3042" y="583623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工作应用系统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2" name="右箭头 31"/>
          <p:cNvSpPr/>
          <p:nvPr/>
        </p:nvSpPr>
        <p:spPr>
          <a:xfrm rot="5400000">
            <a:off x="2339752" y="5373374"/>
            <a:ext cx="64807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3" name="右箭头 32"/>
          <p:cNvSpPr/>
          <p:nvPr/>
        </p:nvSpPr>
        <p:spPr>
          <a:xfrm rot="5400000">
            <a:off x="6300192" y="4197717"/>
            <a:ext cx="648072" cy="21602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Rounded Rectangle 69"/>
          <p:cNvSpPr/>
          <p:nvPr/>
        </p:nvSpPr>
        <p:spPr>
          <a:xfrm>
            <a:off x="6000760" y="2407208"/>
            <a:ext cx="1277905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65573" y="242020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隐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Rounded Rectangle 69"/>
          <p:cNvSpPr/>
          <p:nvPr/>
        </p:nvSpPr>
        <p:spPr>
          <a:xfrm rot="10800000">
            <a:off x="5763386" y="3477637"/>
            <a:ext cx="1656183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7922" y="347763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环境支持</a:t>
            </a:r>
            <a:endParaRPr lang="zh-CN" altLang="en-US" sz="24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8" name="Rounded Rectangle 69"/>
          <p:cNvSpPr/>
          <p:nvPr/>
        </p:nvSpPr>
        <p:spPr>
          <a:xfrm>
            <a:off x="5436096" y="4629765"/>
            <a:ext cx="2376264" cy="5334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网络化</a:t>
            </a:r>
            <a:endParaRPr lang="en-US" sz="2400" kern="1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Rounded Rectangle 69"/>
          <p:cNvSpPr/>
          <p:nvPr/>
        </p:nvSpPr>
        <p:spPr>
          <a:xfrm rot="10800000">
            <a:off x="4714874" y="5824507"/>
            <a:ext cx="3714777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29190" y="5824507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在手机端模拟现实社会</a:t>
            </a:r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右箭头 40"/>
          <p:cNvSpPr/>
          <p:nvPr/>
        </p:nvSpPr>
        <p:spPr>
          <a:xfrm rot="5400000">
            <a:off x="6300192" y="5373374"/>
            <a:ext cx="648072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2" name="右箭头 41"/>
          <p:cNvSpPr/>
          <p:nvPr/>
        </p:nvSpPr>
        <p:spPr>
          <a:xfrm rot="5400000">
            <a:off x="2395879" y="3102857"/>
            <a:ext cx="535818" cy="2160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3" name="右箭头 42"/>
          <p:cNvSpPr/>
          <p:nvPr/>
        </p:nvSpPr>
        <p:spPr>
          <a:xfrm rot="5400000">
            <a:off x="6347769" y="3111407"/>
            <a:ext cx="535818" cy="19892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8" name="Rounded Rectangle 45"/>
          <p:cNvSpPr/>
          <p:nvPr/>
        </p:nvSpPr>
        <p:spPr>
          <a:xfrm rot="10800000">
            <a:off x="2915816" y="1209291"/>
            <a:ext cx="316835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endParaRPr lang="zh-CN" altLang="zh-CN" dirty="0"/>
          </a:p>
        </p:txBody>
      </p:sp>
      <p:sp>
        <p:nvSpPr>
          <p:cNvPr id="49" name="TextBox 48"/>
          <p:cNvSpPr txBox="1"/>
          <p:nvPr/>
        </p:nvSpPr>
        <p:spPr>
          <a:xfrm>
            <a:off x="2987824" y="119260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2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客户的两种需求</a:t>
            </a:r>
            <a:endParaRPr lang="zh-CN" altLang="en-US" sz="32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cxnSp>
        <p:nvCxnSpPr>
          <p:cNvPr id="50" name="直接连接符 49"/>
          <p:cNvCxnSpPr>
            <a:stCxn id="48" idx="0"/>
          </p:cNvCxnSpPr>
          <p:nvPr/>
        </p:nvCxnSpPr>
        <p:spPr>
          <a:xfrm rot="5400000">
            <a:off x="3308678" y="1215893"/>
            <a:ext cx="549845" cy="183278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48" idx="0"/>
          </p:cNvCxnSpPr>
          <p:nvPr/>
        </p:nvCxnSpPr>
        <p:spPr>
          <a:xfrm rot="16200000" flipH="1">
            <a:off x="5294930" y="1062424"/>
            <a:ext cx="549845" cy="213972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9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/>
              <a:t>网络化的意义</a:t>
            </a:r>
            <a:endParaRPr lang="zh-CN" altLang="zh-CN" sz="4000" dirty="0"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3724362" y="2679525"/>
            <a:ext cx="1800200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821008" y="1556792"/>
            <a:ext cx="419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zh-CN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在手机端模拟现实社会</a:t>
            </a:r>
            <a:endParaRPr lang="zh-CN" altLang="en-US" sz="28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28" name="Rounded Rectangle 69"/>
          <p:cNvSpPr/>
          <p:nvPr/>
        </p:nvSpPr>
        <p:spPr>
          <a:xfrm>
            <a:off x="2068178" y="2607517"/>
            <a:ext cx="1656185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56210" y="261651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新媒体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30" name="Rounded Rectangle 69"/>
          <p:cNvSpPr/>
          <p:nvPr/>
        </p:nvSpPr>
        <p:spPr>
          <a:xfrm rot="10800000">
            <a:off x="5524562" y="2607517"/>
            <a:ext cx="1656183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68579" y="260751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网络社会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35" name="Rounded Rectangle 69"/>
          <p:cNvSpPr/>
          <p:nvPr/>
        </p:nvSpPr>
        <p:spPr>
          <a:xfrm>
            <a:off x="2068178" y="3573015"/>
            <a:ext cx="1656185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24844" y="35820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黑板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37" name="Rounded Rectangle 69"/>
          <p:cNvSpPr/>
          <p:nvPr/>
        </p:nvSpPr>
        <p:spPr>
          <a:xfrm rot="10800000">
            <a:off x="5524562" y="3573015"/>
            <a:ext cx="1656183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89360" y="3543621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酒桌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39" name="Rounded Rectangle 69"/>
          <p:cNvSpPr/>
          <p:nvPr/>
        </p:nvSpPr>
        <p:spPr>
          <a:xfrm>
            <a:off x="2068177" y="4542732"/>
            <a:ext cx="1656185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12194" y="455173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宣传工具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1" name="Rounded Rectangle 69"/>
          <p:cNvSpPr/>
          <p:nvPr/>
        </p:nvSpPr>
        <p:spPr>
          <a:xfrm rot="10800000">
            <a:off x="5524562" y="4551733"/>
            <a:ext cx="1656183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68579" y="455173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组织工具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43" name="右箭头 42"/>
          <p:cNvSpPr/>
          <p:nvPr/>
        </p:nvSpPr>
        <p:spPr>
          <a:xfrm>
            <a:off x="3724362" y="3662231"/>
            <a:ext cx="1800200" cy="360040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右箭头 45"/>
          <p:cNvSpPr/>
          <p:nvPr/>
        </p:nvSpPr>
        <p:spPr>
          <a:xfrm>
            <a:off x="3724362" y="4623938"/>
            <a:ext cx="1800200" cy="36004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Picture 223" descr="放大镜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65766" y="3501009"/>
            <a:ext cx="2338793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汉仪中黑简" pitchFamily="49" charset="-122"/>
                <a:ea typeface="汉仪中黑简" pitchFamily="49" charset="-122"/>
              </a:rPr>
              <a:t>网络化的意义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grpSp>
        <p:nvGrpSpPr>
          <p:cNvPr id="30" name="组合 23"/>
          <p:cNvGrpSpPr/>
          <p:nvPr/>
        </p:nvGrpSpPr>
        <p:grpSpPr bwMode="auto">
          <a:xfrm>
            <a:off x="1907707" y="4751771"/>
            <a:ext cx="2475509" cy="1341525"/>
            <a:chOff x="4938688" y="3803655"/>
            <a:chExt cx="3160156" cy="1363190"/>
          </a:xfrm>
        </p:grpSpPr>
        <p:sp>
          <p:nvSpPr>
            <p:cNvPr id="33" name="圆角矩形 3"/>
            <p:cNvSpPr/>
            <p:nvPr/>
          </p:nvSpPr>
          <p:spPr bwMode="auto">
            <a:xfrm>
              <a:off x="4938688" y="3803655"/>
              <a:ext cx="3160156" cy="1363190"/>
            </a:xfrm>
            <a:prstGeom prst="roundRect">
              <a:avLst>
                <a:gd name="adj" fmla="val 784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2" defTabSz="-635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87"/>
            <p:cNvSpPr>
              <a:spLocks noChangeArrowheads="1"/>
            </p:cNvSpPr>
            <p:nvPr/>
          </p:nvSpPr>
          <p:spPr bwMode="auto">
            <a:xfrm>
              <a:off x="5504251" y="4343004"/>
              <a:ext cx="2206155" cy="52652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 b="0" dirty="0" smtClean="0">
                  <a:solidFill>
                    <a:srgbClr val="FF0000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连接一切</a:t>
              </a:r>
              <a:endParaRPr lang="zh-CN" altLang="en-US" sz="2800" b="0" dirty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endParaRPr>
            </a:p>
          </p:txBody>
        </p:sp>
      </p:grpSp>
      <p:grpSp>
        <p:nvGrpSpPr>
          <p:cNvPr id="36" name="组合 23"/>
          <p:cNvGrpSpPr/>
          <p:nvPr/>
        </p:nvGrpSpPr>
        <p:grpSpPr bwMode="auto">
          <a:xfrm>
            <a:off x="1907704" y="2659966"/>
            <a:ext cx="2475507" cy="1340849"/>
            <a:chOff x="4938689" y="3803653"/>
            <a:chExt cx="3160156" cy="1208243"/>
          </a:xfrm>
        </p:grpSpPr>
        <p:sp>
          <p:nvSpPr>
            <p:cNvPr id="37" name="圆角矩形 6"/>
            <p:cNvSpPr/>
            <p:nvPr/>
          </p:nvSpPr>
          <p:spPr bwMode="auto">
            <a:xfrm>
              <a:off x="4938689" y="3803653"/>
              <a:ext cx="3160156" cy="1208243"/>
            </a:xfrm>
            <a:prstGeom prst="roundRect">
              <a:avLst>
                <a:gd name="adj" fmla="val 784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2" defTabSz="-635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87"/>
            <p:cNvSpPr>
              <a:spLocks noChangeArrowheads="1"/>
            </p:cNvSpPr>
            <p:nvPr/>
          </p:nvSpPr>
          <p:spPr bwMode="auto">
            <a:xfrm>
              <a:off x="4968771" y="4089527"/>
              <a:ext cx="3100626" cy="859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zh-CN" sz="2800" dirty="0" smtClean="0">
                  <a:solidFill>
                    <a:srgbClr val="FF0000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无组织的组织力量</a:t>
              </a:r>
              <a:endParaRPr lang="zh-CN" altLang="en-US" sz="2800" b="0" dirty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endParaRPr>
            </a:p>
          </p:txBody>
        </p:sp>
      </p:grpSp>
      <p:grpSp>
        <p:nvGrpSpPr>
          <p:cNvPr id="39" name="Group 205"/>
          <p:cNvGrpSpPr/>
          <p:nvPr/>
        </p:nvGrpSpPr>
        <p:grpSpPr bwMode="auto">
          <a:xfrm>
            <a:off x="2180309" y="2347469"/>
            <a:ext cx="1944688" cy="542925"/>
            <a:chOff x="1689" y="985"/>
            <a:chExt cx="1225" cy="342"/>
          </a:xfrm>
        </p:grpSpPr>
        <p:sp>
          <p:nvSpPr>
            <p:cNvPr id="42" name="圆角矩形 41"/>
            <p:cNvSpPr/>
            <p:nvPr/>
          </p:nvSpPr>
          <p:spPr>
            <a:xfrm>
              <a:off x="1689" y="985"/>
              <a:ext cx="1202" cy="342"/>
            </a:xfrm>
            <a:prstGeom prst="roundRect">
              <a:avLst>
                <a:gd name="adj" fmla="val 1056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Rectangle 207"/>
            <p:cNvSpPr>
              <a:spLocks noChangeArrowheads="1"/>
            </p:cNvSpPr>
            <p:nvPr/>
          </p:nvSpPr>
          <p:spPr bwMode="black">
            <a:xfrm>
              <a:off x="1749" y="997"/>
              <a:ext cx="1165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zh-CN" altLang="zh-CN" sz="2400" dirty="0" smtClean="0">
                  <a:solidFill>
                    <a:schemeClr val="bg1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克莱·舍基</a:t>
              </a:r>
              <a:endParaRPr lang="en-US" altLang="zh-CN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endParaRPr>
            </a:p>
          </p:txBody>
        </p:sp>
      </p:grpSp>
      <p:grpSp>
        <p:nvGrpSpPr>
          <p:cNvPr id="44" name="Group 208"/>
          <p:cNvGrpSpPr/>
          <p:nvPr/>
        </p:nvGrpSpPr>
        <p:grpSpPr bwMode="auto">
          <a:xfrm>
            <a:off x="2275758" y="4462545"/>
            <a:ext cx="1920875" cy="546100"/>
            <a:chOff x="1762" y="2358"/>
            <a:chExt cx="1210" cy="344"/>
          </a:xfrm>
        </p:grpSpPr>
        <p:sp>
          <p:nvSpPr>
            <p:cNvPr id="45" name="圆角矩形 44"/>
            <p:cNvSpPr/>
            <p:nvPr/>
          </p:nvSpPr>
          <p:spPr>
            <a:xfrm>
              <a:off x="1762" y="2358"/>
              <a:ext cx="1202" cy="344"/>
            </a:xfrm>
            <a:prstGeom prst="roundRect">
              <a:avLst>
                <a:gd name="adj" fmla="val 1056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210"/>
            <p:cNvSpPr>
              <a:spLocks noChangeArrowheads="1"/>
            </p:cNvSpPr>
            <p:nvPr/>
          </p:nvSpPr>
          <p:spPr bwMode="black">
            <a:xfrm>
              <a:off x="1916" y="2373"/>
              <a:ext cx="105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zh-CN" sz="2400" dirty="0" smtClean="0">
                  <a:solidFill>
                    <a:schemeClr val="bg1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互联网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+</a:t>
              </a:r>
              <a:endPara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endParaRPr>
            </a:p>
          </p:txBody>
        </p:sp>
      </p:grpSp>
      <p:grpSp>
        <p:nvGrpSpPr>
          <p:cNvPr id="47" name="组合 23"/>
          <p:cNvGrpSpPr/>
          <p:nvPr/>
        </p:nvGrpSpPr>
        <p:grpSpPr bwMode="auto">
          <a:xfrm>
            <a:off x="4845844" y="4751770"/>
            <a:ext cx="2475508" cy="1341525"/>
            <a:chOff x="4938688" y="3803655"/>
            <a:chExt cx="3160156" cy="1363190"/>
          </a:xfrm>
        </p:grpSpPr>
        <p:sp>
          <p:nvSpPr>
            <p:cNvPr id="49" name="圆角矩形 48"/>
            <p:cNvSpPr/>
            <p:nvPr/>
          </p:nvSpPr>
          <p:spPr bwMode="auto">
            <a:xfrm>
              <a:off x="4938688" y="3803655"/>
              <a:ext cx="3160156" cy="1363190"/>
            </a:xfrm>
            <a:prstGeom prst="roundRect">
              <a:avLst>
                <a:gd name="adj" fmla="val 784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2" defTabSz="-635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87"/>
            <p:cNvSpPr>
              <a:spLocks noChangeArrowheads="1"/>
            </p:cNvSpPr>
            <p:nvPr/>
          </p:nvSpPr>
          <p:spPr bwMode="auto">
            <a:xfrm>
              <a:off x="5048723" y="4142966"/>
              <a:ext cx="2932423" cy="9695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zh-CN" sz="2800" dirty="0" smtClean="0">
                  <a:solidFill>
                    <a:srgbClr val="FF0000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通过内容实现连接</a:t>
              </a:r>
              <a:endParaRPr lang="zh-CN" altLang="en-US" sz="2800" b="0" dirty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endParaRPr>
            </a:p>
          </p:txBody>
        </p:sp>
      </p:grpSp>
      <p:grpSp>
        <p:nvGrpSpPr>
          <p:cNvPr id="51" name="组合 23"/>
          <p:cNvGrpSpPr/>
          <p:nvPr/>
        </p:nvGrpSpPr>
        <p:grpSpPr bwMode="auto">
          <a:xfrm>
            <a:off x="4860130" y="2636153"/>
            <a:ext cx="2520182" cy="1340849"/>
            <a:chOff x="4938689" y="3803653"/>
            <a:chExt cx="3217187" cy="1208243"/>
          </a:xfrm>
        </p:grpSpPr>
        <p:sp>
          <p:nvSpPr>
            <p:cNvPr id="53" name="圆角矩形 52"/>
            <p:cNvSpPr/>
            <p:nvPr/>
          </p:nvSpPr>
          <p:spPr bwMode="auto">
            <a:xfrm>
              <a:off x="4938689" y="3803653"/>
              <a:ext cx="3160156" cy="1208243"/>
            </a:xfrm>
            <a:prstGeom prst="roundRect">
              <a:avLst>
                <a:gd name="adj" fmla="val 784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2" defTabSz="-635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87"/>
            <p:cNvSpPr>
              <a:spLocks noChangeArrowheads="1"/>
            </p:cNvSpPr>
            <p:nvPr/>
          </p:nvSpPr>
          <p:spPr bwMode="auto">
            <a:xfrm>
              <a:off x="5055250" y="4105245"/>
              <a:ext cx="3100626" cy="4714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zh-CN" sz="2800" dirty="0" smtClean="0">
                  <a:solidFill>
                    <a:srgbClr val="FF0000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社会动员功能</a:t>
              </a:r>
              <a:endParaRPr lang="zh-CN" altLang="en-US" sz="2800" b="0" dirty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endParaRPr>
            </a:p>
          </p:txBody>
        </p:sp>
      </p:grpSp>
      <p:grpSp>
        <p:nvGrpSpPr>
          <p:cNvPr id="55" name="Group 218"/>
          <p:cNvGrpSpPr/>
          <p:nvPr/>
        </p:nvGrpSpPr>
        <p:grpSpPr bwMode="auto">
          <a:xfrm>
            <a:off x="5129760" y="2320482"/>
            <a:ext cx="2090738" cy="547688"/>
            <a:chOff x="3476" y="968"/>
            <a:chExt cx="1317" cy="345"/>
          </a:xfrm>
        </p:grpSpPr>
        <p:sp>
          <p:nvSpPr>
            <p:cNvPr id="56" name="AutoShape 3"/>
            <p:cNvSpPr>
              <a:spLocks noChangeArrowheads="1"/>
            </p:cNvSpPr>
            <p:nvPr/>
          </p:nvSpPr>
          <p:spPr bwMode="auto">
            <a:xfrm>
              <a:off x="3476" y="968"/>
              <a:ext cx="1220" cy="34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Rectangle 220"/>
            <p:cNvSpPr>
              <a:spLocks noChangeArrowheads="1"/>
            </p:cNvSpPr>
            <p:nvPr/>
          </p:nvSpPr>
          <p:spPr bwMode="black">
            <a:xfrm>
              <a:off x="3737" y="989"/>
              <a:ext cx="105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zh-CN" sz="2400" dirty="0" smtClean="0">
                  <a:solidFill>
                    <a:schemeClr val="bg1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习近平</a:t>
              </a:r>
            </a:p>
          </p:txBody>
        </p:sp>
      </p:grpSp>
      <p:grpSp>
        <p:nvGrpSpPr>
          <p:cNvPr id="58" name="Group 221"/>
          <p:cNvGrpSpPr/>
          <p:nvPr/>
        </p:nvGrpSpPr>
        <p:grpSpPr bwMode="auto">
          <a:xfrm>
            <a:off x="5158336" y="4448260"/>
            <a:ext cx="2078039" cy="547688"/>
            <a:chOff x="3494" y="1917"/>
            <a:chExt cx="1309" cy="345"/>
          </a:xfrm>
        </p:grpSpPr>
        <p:sp>
          <p:nvSpPr>
            <p:cNvPr id="59" name="AutoShape 3"/>
            <p:cNvSpPr>
              <a:spLocks noChangeArrowheads="1"/>
            </p:cNvSpPr>
            <p:nvPr/>
          </p:nvSpPr>
          <p:spPr bwMode="auto">
            <a:xfrm>
              <a:off x="3494" y="1917"/>
              <a:ext cx="1220" cy="34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Rectangle 223"/>
            <p:cNvSpPr>
              <a:spLocks noChangeArrowheads="1"/>
            </p:cNvSpPr>
            <p:nvPr/>
          </p:nvSpPr>
          <p:spPr bwMode="black">
            <a:xfrm>
              <a:off x="3747" y="1941"/>
              <a:ext cx="1056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r>
                <a:rPr lang="zh-CN" altLang="zh-CN" sz="2400" dirty="0" smtClean="0">
                  <a:solidFill>
                    <a:schemeClr val="bg1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大数据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493387" y="1465580"/>
            <a:ext cx="445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组织工具，如何发挥作用？</a:t>
            </a:r>
            <a:endParaRPr lang="zh-CN" altLang="en-US" sz="2800" dirty="0" smtClean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427984" y="2996952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427984" y="509197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汉仪中黑简" pitchFamily="49" charset="-122"/>
                <a:ea typeface="汉仪中黑简" pitchFamily="49" charset="-122"/>
              </a:rPr>
              <a:t>网络化的意义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35" name="Picture 185" descr="握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638777"/>
            <a:ext cx="2736304" cy="1934239"/>
          </a:xfrm>
          <a:prstGeom prst="rect">
            <a:avLst/>
          </a:prstGeom>
          <a:noFill/>
        </p:spPr>
      </p:pic>
      <p:sp>
        <p:nvSpPr>
          <p:cNvPr id="36" name="Rounded Rectangle 69"/>
          <p:cNvSpPr/>
          <p:nvPr/>
        </p:nvSpPr>
        <p:spPr>
          <a:xfrm>
            <a:off x="984954" y="3166042"/>
            <a:ext cx="1440160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23509" y="316604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投入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9" name="Rounded Rectangle 69"/>
          <p:cNvSpPr/>
          <p:nvPr/>
        </p:nvSpPr>
        <p:spPr>
          <a:xfrm>
            <a:off x="3865274" y="3166043"/>
            <a:ext cx="1440160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9662" y="31833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现代治理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1" name="Rounded Rectangle 69"/>
          <p:cNvSpPr/>
          <p:nvPr/>
        </p:nvSpPr>
        <p:spPr>
          <a:xfrm>
            <a:off x="6767435" y="3166043"/>
            <a:ext cx="1440160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67435" y="31660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领导地位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3" name="Rounded Rectangle 69"/>
          <p:cNvSpPr/>
          <p:nvPr/>
        </p:nvSpPr>
        <p:spPr>
          <a:xfrm>
            <a:off x="2267744" y="2215929"/>
            <a:ext cx="4747168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67744" y="2195352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没有提及新媒体，侧重三个环节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5" name="Rounded Rectangle 69"/>
          <p:cNvSpPr/>
          <p:nvPr/>
        </p:nvSpPr>
        <p:spPr>
          <a:xfrm rot="16200000">
            <a:off x="-182688" y="4985942"/>
            <a:ext cx="2351190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网络管理水平</a:t>
            </a:r>
            <a:endParaRPr lang="zh-CN" altLang="en-US" sz="2400" kern="1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46" name="直接连接符 45"/>
          <p:cNvCxnSpPr>
            <a:stCxn id="36" idx="2"/>
            <a:endCxn id="45" idx="3"/>
          </p:cNvCxnSpPr>
          <p:nvPr/>
        </p:nvCxnSpPr>
        <p:spPr>
          <a:xfrm flipH="1">
            <a:off x="992907" y="3699492"/>
            <a:ext cx="712127" cy="37758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stCxn id="36" idx="2"/>
            <a:endCxn id="63" idx="3"/>
          </p:cNvCxnSpPr>
          <p:nvPr/>
        </p:nvCxnSpPr>
        <p:spPr>
          <a:xfrm>
            <a:off x="1705034" y="3699492"/>
            <a:ext cx="685420" cy="37758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9"/>
          <p:cNvSpPr/>
          <p:nvPr/>
        </p:nvSpPr>
        <p:spPr>
          <a:xfrm rot="16200000">
            <a:off x="1214859" y="4985942"/>
            <a:ext cx="2351190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网络治理体系</a:t>
            </a:r>
            <a:endParaRPr lang="zh-CN" altLang="en-US" sz="2400" kern="1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5" name="Rounded Rectangle 69"/>
          <p:cNvSpPr/>
          <p:nvPr/>
        </p:nvSpPr>
        <p:spPr>
          <a:xfrm rot="16200000">
            <a:off x="2714891" y="4985942"/>
            <a:ext cx="2351190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社会参与机制</a:t>
            </a:r>
            <a:endParaRPr lang="zh-CN" altLang="en-US" sz="2400" kern="1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66" name="直接连接符 65"/>
          <p:cNvCxnSpPr>
            <a:endCxn id="65" idx="3"/>
          </p:cNvCxnSpPr>
          <p:nvPr/>
        </p:nvCxnSpPr>
        <p:spPr>
          <a:xfrm flipH="1">
            <a:off x="3890486" y="3699492"/>
            <a:ext cx="712127" cy="37758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endCxn id="68" idx="3"/>
          </p:cNvCxnSpPr>
          <p:nvPr/>
        </p:nvCxnSpPr>
        <p:spPr>
          <a:xfrm>
            <a:off x="4602613" y="3699492"/>
            <a:ext cx="685420" cy="37758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9"/>
          <p:cNvSpPr/>
          <p:nvPr/>
        </p:nvSpPr>
        <p:spPr>
          <a:xfrm rot="16200000">
            <a:off x="4112438" y="4985942"/>
            <a:ext cx="2351190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社会动员功能</a:t>
            </a:r>
            <a:endParaRPr lang="zh-CN" altLang="en-US" sz="2400" kern="1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9" name="Rounded Rectangle 69"/>
          <p:cNvSpPr/>
          <p:nvPr/>
        </p:nvSpPr>
        <p:spPr>
          <a:xfrm rot="16200000">
            <a:off x="5624345" y="4985942"/>
            <a:ext cx="2351190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网络空间主权</a:t>
            </a:r>
            <a:endParaRPr lang="zh-CN" altLang="en-US" sz="2400" kern="1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70" name="直接连接符 69"/>
          <p:cNvCxnSpPr>
            <a:endCxn id="69" idx="3"/>
          </p:cNvCxnSpPr>
          <p:nvPr/>
        </p:nvCxnSpPr>
        <p:spPr>
          <a:xfrm flipH="1">
            <a:off x="6799940" y="3699492"/>
            <a:ext cx="712127" cy="37758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endCxn id="72" idx="3"/>
          </p:cNvCxnSpPr>
          <p:nvPr/>
        </p:nvCxnSpPr>
        <p:spPr>
          <a:xfrm>
            <a:off x="7512067" y="3699492"/>
            <a:ext cx="685420" cy="37758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ounded Rectangle 69"/>
          <p:cNvSpPr/>
          <p:nvPr/>
        </p:nvSpPr>
        <p:spPr>
          <a:xfrm rot="16200000">
            <a:off x="7021892" y="4985942"/>
            <a:ext cx="2351190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zh-CN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网络空间影响力</a:t>
            </a:r>
            <a:endParaRPr lang="zh-CN" altLang="en-US" sz="2400" kern="1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15616" y="126876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中央政治局第</a:t>
            </a:r>
            <a:r>
              <a:rPr lang="en-US" altLang="zh-CN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36</a:t>
            </a:r>
            <a:r>
              <a:rPr lang="zh-CN" altLang="zh-CN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次集体学习：</a:t>
            </a:r>
            <a:r>
              <a:rPr lang="zh-CN" altLang="zh-CN" sz="2800" dirty="0" smtClean="0">
                <a:solidFill>
                  <a:srgbClr val="FFFF00"/>
                </a:solidFill>
                <a:latin typeface="汉仪中黑简" pitchFamily="49" charset="-122"/>
                <a:ea typeface="汉仪中黑简" pitchFamily="49" charset="-122"/>
              </a:rPr>
              <a:t>网络强国战略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75856" y="2804735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chemeClr val="bg1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汉仪中黑简" panose="02010609000101010101" pitchFamily="49" charset="-122"/>
                <a:ea typeface="汉仪中黑简" panose="02010609000101010101" pitchFamily="49" charset="-122"/>
              </a:rPr>
              <a:t>谢 谢！</a:t>
            </a:r>
            <a:endParaRPr lang="zh-CN" altLang="en-US" sz="7200" dirty="0">
              <a:solidFill>
                <a:schemeClr val="bg1"/>
              </a:solidFill>
              <a:effectLst>
                <a:reflection blurRad="6350" stA="55000" endA="50" endPos="85000" dist="60007" dir="5400000" sy="-100000" algn="bl" rotWithShape="0"/>
              </a:effectLst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pic>
        <p:nvPicPr>
          <p:cNvPr id="4" name="Picture 25" descr="鸽子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3810000" cy="311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3568" y="2780928"/>
            <a:ext cx="1976264" cy="720080"/>
          </a:xfrm>
        </p:spPr>
        <p:txBody>
          <a:bodyPr>
            <a:no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汉仪综艺体简" panose="02010609000101010101" pitchFamily="49" charset="-122"/>
                <a:ea typeface="汉仪综艺体简" panose="02010609000101010101" pitchFamily="49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汉仪综艺体简" panose="02010609000101010101" pitchFamily="49" charset="-122"/>
              <a:ea typeface="汉仪综艺体简" panose="02010609000101010101" pitchFamily="49" charset="-122"/>
            </a:endParaRPr>
          </a:p>
        </p:txBody>
      </p:sp>
      <p:grpSp>
        <p:nvGrpSpPr>
          <p:cNvPr id="4" name="Group 3"/>
          <p:cNvGrpSpPr/>
          <p:nvPr/>
        </p:nvGrpSpPr>
        <p:grpSpPr bwMode="auto">
          <a:xfrm>
            <a:off x="3451920" y="1928802"/>
            <a:ext cx="4733925" cy="2651127"/>
            <a:chOff x="0" y="-16"/>
            <a:chExt cx="2982" cy="1670"/>
          </a:xfrm>
        </p:grpSpPr>
        <p:grpSp>
          <p:nvGrpSpPr>
            <p:cNvPr id="5" name="Group 4"/>
            <p:cNvGrpSpPr/>
            <p:nvPr/>
          </p:nvGrpSpPr>
          <p:grpSpPr bwMode="auto">
            <a:xfrm>
              <a:off x="0" y="-16"/>
              <a:ext cx="2982" cy="307"/>
              <a:chOff x="0" y="-16"/>
              <a:chExt cx="2982" cy="307"/>
            </a:xfrm>
          </p:grpSpPr>
          <p:sp>
            <p:nvSpPr>
              <p:cNvPr id="24" name="AutoShape 5"/>
              <p:cNvSpPr>
                <a:spLocks noChangeArrowheads="1"/>
              </p:cNvSpPr>
              <p:nvPr/>
            </p:nvSpPr>
            <p:spPr bwMode="auto">
              <a:xfrm>
                <a:off x="54" y="-16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28575" cap="rnd">
                <a:solidFill>
                  <a:schemeClr val="bg1"/>
                </a:solidFill>
                <a:prstDash val="sysDot"/>
                <a:rou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ln>
                    <a:solidFill>
                      <a:schemeClr val="bg2"/>
                    </a:solidFill>
                  </a:ln>
                  <a:ea typeface="宋体" panose="02010600030101010101" pitchFamily="2" charset="-122"/>
                </a:endParaRPr>
              </a:p>
            </p:txBody>
          </p:sp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768" y="0"/>
                <a:ext cx="1280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网站核心指标</a:t>
                </a:r>
                <a:endPara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0" y="66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E96E29"/>
                  </a:gs>
                  <a:gs pos="100000">
                    <a:srgbClr val="9B491B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bg1"/>
                </a:solidFill>
                <a:round/>
              </a:ln>
              <a:effectLst>
                <a:outerShdw dist="63500" dir="221219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6" name="Group 8"/>
            <p:cNvGrpSpPr/>
            <p:nvPr/>
          </p:nvGrpSpPr>
          <p:grpSpPr bwMode="auto">
            <a:xfrm>
              <a:off x="0" y="454"/>
              <a:ext cx="2982" cy="291"/>
              <a:chOff x="0" y="-2"/>
              <a:chExt cx="2982" cy="291"/>
            </a:xfrm>
          </p:grpSpPr>
          <p:sp>
            <p:nvSpPr>
              <p:cNvPr id="21" name="AutoShape 9"/>
              <p:cNvSpPr>
                <a:spLocks noChangeArrowheads="1"/>
              </p:cNvSpPr>
              <p:nvPr/>
            </p:nvSpPr>
            <p:spPr bwMode="auto">
              <a:xfrm>
                <a:off x="54" y="0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28575" cap="rnd">
                <a:solidFill>
                  <a:schemeClr val="bg1"/>
                </a:solidFill>
                <a:prstDash val="sysDot"/>
                <a:rou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 10"/>
              <p:cNvSpPr>
                <a:spLocks noChangeArrowheads="1"/>
              </p:cNvSpPr>
              <p:nvPr/>
            </p:nvSpPr>
            <p:spPr bwMode="auto">
              <a:xfrm>
                <a:off x="768" y="-2"/>
                <a:ext cx="1473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发展指引的内容</a:t>
                </a:r>
                <a:endPara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Oval 11"/>
              <p:cNvSpPr>
                <a:spLocks noChangeArrowheads="1"/>
              </p:cNvSpPr>
              <p:nvPr/>
            </p:nvSpPr>
            <p:spPr bwMode="auto">
              <a:xfrm>
                <a:off x="0" y="60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CDC48"/>
                  </a:gs>
                  <a:gs pos="100000">
                    <a:srgbClr val="939330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bg1"/>
                </a:solidFill>
                <a:round/>
              </a:ln>
              <a:effectLst>
                <a:outerShdw dist="63500" dir="221219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7" name="Group 12"/>
            <p:cNvGrpSpPr/>
            <p:nvPr/>
          </p:nvGrpSpPr>
          <p:grpSpPr bwMode="auto">
            <a:xfrm>
              <a:off x="0" y="894"/>
              <a:ext cx="2982" cy="304"/>
              <a:chOff x="0" y="0"/>
              <a:chExt cx="2982" cy="304"/>
            </a:xfrm>
          </p:grpSpPr>
          <p:sp>
            <p:nvSpPr>
              <p:cNvPr id="18" name="AutoShape 13"/>
              <p:cNvSpPr>
                <a:spLocks noChangeArrowheads="1"/>
              </p:cNvSpPr>
              <p:nvPr/>
            </p:nvSpPr>
            <p:spPr bwMode="auto">
              <a:xfrm>
                <a:off x="54" y="0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28575" cap="rnd">
                <a:solidFill>
                  <a:schemeClr val="bg1"/>
                </a:solidFill>
                <a:prstDash val="sysDot"/>
                <a:rou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768" y="13"/>
                <a:ext cx="1473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信息化与网络化</a:t>
                </a:r>
                <a:endParaRPr lang="en-US" altLang="zh-CN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0" y="66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 cmpd="sng">
                <a:solidFill>
                  <a:schemeClr val="bg1"/>
                </a:solidFill>
                <a:round/>
              </a:ln>
              <a:effectLst>
                <a:outerShdw dist="63500" dir="221219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" name="Group 16"/>
            <p:cNvGrpSpPr/>
            <p:nvPr/>
          </p:nvGrpSpPr>
          <p:grpSpPr bwMode="auto">
            <a:xfrm>
              <a:off x="0" y="1361"/>
              <a:ext cx="2982" cy="293"/>
              <a:chOff x="0" y="23"/>
              <a:chExt cx="2982" cy="293"/>
            </a:xfrm>
          </p:grpSpPr>
          <p:sp>
            <p:nvSpPr>
              <p:cNvPr id="15" name="Rectangle 18"/>
              <p:cNvSpPr>
                <a:spLocks noChangeArrowheads="1"/>
              </p:cNvSpPr>
              <p:nvPr/>
            </p:nvSpPr>
            <p:spPr bwMode="auto">
              <a:xfrm>
                <a:off x="768" y="23"/>
                <a:ext cx="1280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chemeClr val="bg1"/>
                    </a:solidFill>
                  </a:rPr>
                  <a:t>网络化的意义</a:t>
                </a:r>
                <a:endParaRPr lang="zh-CN" altLang="zh-CN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auto">
              <a:xfrm>
                <a:off x="0" y="69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 cmpd="sng">
                <a:solidFill>
                  <a:schemeClr val="bg1"/>
                </a:solidFill>
                <a:round/>
              </a:ln>
              <a:effectLst>
                <a:outerShdw dist="63500" dir="221219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  <p:sp>
            <p:nvSpPr>
              <p:cNvPr id="27" name="AutoShape 17"/>
              <p:cNvSpPr>
                <a:spLocks noChangeArrowheads="1"/>
              </p:cNvSpPr>
              <p:nvPr/>
            </p:nvSpPr>
            <p:spPr bwMode="auto">
              <a:xfrm>
                <a:off x="54" y="28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28575" cap="rnd">
                <a:solidFill>
                  <a:schemeClr val="bg1"/>
                </a:solidFill>
                <a:prstDash val="sysDot"/>
                <a:round/>
              </a:ln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宋体" panose="02010600030101010101" pitchFamily="2" charset="-122"/>
                </a:endParaRPr>
              </a:p>
            </p:txBody>
          </p:sp>
        </p:grpSp>
      </p:grpSp>
      <p:pic>
        <p:nvPicPr>
          <p:cNvPr id="34" name="Picture 212" descr="彩色团结小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665042"/>
            <a:ext cx="3124200" cy="229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6" name="Picture 328" descr="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62400"/>
            <a:ext cx="5715000" cy="2994025"/>
          </a:xfrm>
          <a:prstGeom prst="rect">
            <a:avLst/>
          </a:prstGeom>
          <a:noFill/>
        </p:spPr>
      </p:pic>
      <p:sp>
        <p:nvSpPr>
          <p:cNvPr id="2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汉仪中黑简" pitchFamily="49" charset="-122"/>
                <a:ea typeface="汉仪中黑简" pitchFamily="49" charset="-122"/>
              </a:rPr>
              <a:t>网站核心指标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5567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网站有没有价值，哪个指标最重要？</a:t>
            </a:r>
            <a:endParaRPr lang="zh-CN" altLang="en-US" sz="28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4" name="Rounded Rectangle 69"/>
          <p:cNvSpPr/>
          <p:nvPr/>
        </p:nvSpPr>
        <p:spPr>
          <a:xfrm>
            <a:off x="857224" y="3424911"/>
            <a:ext cx="1727623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28662" y="342491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注册用户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22" name="Rounded Rectangle 69"/>
          <p:cNvSpPr/>
          <p:nvPr/>
        </p:nvSpPr>
        <p:spPr>
          <a:xfrm>
            <a:off x="3054993" y="2648111"/>
            <a:ext cx="1727623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6431" y="264318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商业网站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1" name="Rounded Rectangle 69"/>
          <p:cNvSpPr/>
          <p:nvPr/>
        </p:nvSpPr>
        <p:spPr>
          <a:xfrm>
            <a:off x="3054993" y="4253131"/>
            <a:ext cx="1727623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26431" y="425313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政府网站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rot="5400000" flipH="1" flipV="1">
            <a:off x="2393140" y="3074405"/>
            <a:ext cx="785820" cy="42862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 flipH="1">
            <a:off x="2393141" y="3860222"/>
            <a:ext cx="785818" cy="42862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69"/>
          <p:cNvSpPr/>
          <p:nvPr/>
        </p:nvSpPr>
        <p:spPr>
          <a:xfrm>
            <a:off x="5300887" y="2648111"/>
            <a:ext cx="1727623" cy="5334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72325" y="264318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融资条件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5" name="Rounded Rectangle 69"/>
          <p:cNvSpPr/>
          <p:nvPr/>
        </p:nvSpPr>
        <p:spPr>
          <a:xfrm>
            <a:off x="5300887" y="4253131"/>
            <a:ext cx="1727623" cy="5334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2325" y="4253131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执政基础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4786314" y="2895809"/>
            <a:ext cx="500066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786314" y="4517575"/>
            <a:ext cx="500066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69"/>
          <p:cNvSpPr/>
          <p:nvPr/>
        </p:nvSpPr>
        <p:spPr>
          <a:xfrm>
            <a:off x="2078816" y="5429264"/>
            <a:ext cx="4779200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注：点击量是用户增长的结果。</a:t>
            </a:r>
            <a:endParaRPr lang="en-US" sz="2400" kern="1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37" name="组合 23"/>
          <p:cNvGrpSpPr/>
          <p:nvPr/>
        </p:nvGrpSpPr>
        <p:grpSpPr bwMode="auto">
          <a:xfrm>
            <a:off x="1571604" y="5070232"/>
            <a:ext cx="2475507" cy="983348"/>
            <a:chOff x="4938689" y="3803653"/>
            <a:chExt cx="3160156" cy="1208243"/>
          </a:xfrm>
        </p:grpSpPr>
        <p:sp>
          <p:nvSpPr>
            <p:cNvPr id="43" name="圆角矩形 6"/>
            <p:cNvSpPr/>
            <p:nvPr/>
          </p:nvSpPr>
          <p:spPr bwMode="auto">
            <a:xfrm>
              <a:off x="4938689" y="3803653"/>
              <a:ext cx="3160156" cy="1208243"/>
            </a:xfrm>
            <a:prstGeom prst="roundRect">
              <a:avLst>
                <a:gd name="adj" fmla="val 784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2" defTabSz="-635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87"/>
            <p:cNvSpPr>
              <a:spLocks noChangeArrowheads="1"/>
            </p:cNvSpPr>
            <p:nvPr/>
          </p:nvSpPr>
          <p:spPr bwMode="auto">
            <a:xfrm>
              <a:off x="4968771" y="4221910"/>
              <a:ext cx="3100626" cy="64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 b="0" dirty="0" smtClean="0">
                  <a:solidFill>
                    <a:srgbClr val="FF0000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政府网站</a:t>
              </a:r>
              <a:endParaRPr lang="zh-CN" altLang="en-US" sz="2800" b="0" dirty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endParaRPr>
            </a:p>
          </p:txBody>
        </p:sp>
      </p:grp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latin typeface="汉仪中黑简" pitchFamily="49" charset="-122"/>
                <a:ea typeface="汉仪中黑简" pitchFamily="49" charset="-122"/>
              </a:rPr>
              <a:t>发展指引的内容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grpSp>
        <p:nvGrpSpPr>
          <p:cNvPr id="31" name="组合 23"/>
          <p:cNvGrpSpPr/>
          <p:nvPr/>
        </p:nvGrpSpPr>
        <p:grpSpPr bwMode="auto">
          <a:xfrm>
            <a:off x="1571604" y="3241432"/>
            <a:ext cx="2475507" cy="983348"/>
            <a:chOff x="4938689" y="3803653"/>
            <a:chExt cx="3160156" cy="1208243"/>
          </a:xfrm>
        </p:grpSpPr>
        <p:sp>
          <p:nvSpPr>
            <p:cNvPr id="32" name="圆角矩形 6"/>
            <p:cNvSpPr/>
            <p:nvPr/>
          </p:nvSpPr>
          <p:spPr bwMode="auto">
            <a:xfrm>
              <a:off x="4938689" y="3803653"/>
              <a:ext cx="3160156" cy="1208243"/>
            </a:xfrm>
            <a:prstGeom prst="roundRect">
              <a:avLst>
                <a:gd name="adj" fmla="val 784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2" defTabSz="-635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87"/>
            <p:cNvSpPr>
              <a:spLocks noChangeArrowheads="1"/>
            </p:cNvSpPr>
            <p:nvPr/>
          </p:nvSpPr>
          <p:spPr bwMode="auto">
            <a:xfrm>
              <a:off x="4968771" y="4221910"/>
              <a:ext cx="3100626" cy="6428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 b="0" dirty="0" smtClean="0">
                  <a:solidFill>
                    <a:srgbClr val="FF0000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政府网站</a:t>
              </a:r>
              <a:endParaRPr lang="zh-CN" altLang="en-US" sz="2800" b="0" dirty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endParaRPr>
            </a:p>
          </p:txBody>
        </p:sp>
      </p:grpSp>
      <p:grpSp>
        <p:nvGrpSpPr>
          <p:cNvPr id="34" name="Group 205"/>
          <p:cNvGrpSpPr/>
          <p:nvPr/>
        </p:nvGrpSpPr>
        <p:grpSpPr bwMode="auto">
          <a:xfrm>
            <a:off x="1844208" y="2928934"/>
            <a:ext cx="1908175" cy="542925"/>
            <a:chOff x="1689" y="985"/>
            <a:chExt cx="1202" cy="342"/>
          </a:xfrm>
        </p:grpSpPr>
        <p:sp>
          <p:nvSpPr>
            <p:cNvPr id="35" name="圆角矩形 34"/>
            <p:cNvSpPr/>
            <p:nvPr/>
          </p:nvSpPr>
          <p:spPr>
            <a:xfrm>
              <a:off x="1689" y="985"/>
              <a:ext cx="1202" cy="342"/>
            </a:xfrm>
            <a:prstGeom prst="roundRect">
              <a:avLst>
                <a:gd name="adj" fmla="val 1056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Rectangle 207"/>
            <p:cNvSpPr>
              <a:spLocks noChangeArrowheads="1"/>
            </p:cNvSpPr>
            <p:nvPr/>
          </p:nvSpPr>
          <p:spPr bwMode="black">
            <a:xfrm>
              <a:off x="2019" y="997"/>
              <a:ext cx="637" cy="291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汉仪中黑简" pitchFamily="49" charset="-122"/>
                  <a:ea typeface="汉仪中黑简" pitchFamily="49" charset="-122"/>
                </a:rPr>
                <a:t>515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汉仪中黑简" pitchFamily="49" charset="-122"/>
                  <a:ea typeface="汉仪中黑简" pitchFamily="49" charset="-122"/>
                </a:rPr>
                <a:t>前</a:t>
              </a:r>
              <a:endParaRPr lang="en-US" altLang="zh-CN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endParaRPr>
            </a:p>
          </p:txBody>
        </p:sp>
      </p:grpSp>
      <p:grpSp>
        <p:nvGrpSpPr>
          <p:cNvPr id="38" name="Group 208"/>
          <p:cNvGrpSpPr/>
          <p:nvPr/>
        </p:nvGrpSpPr>
        <p:grpSpPr bwMode="auto">
          <a:xfrm>
            <a:off x="1939658" y="4758259"/>
            <a:ext cx="1908175" cy="546100"/>
            <a:chOff x="1762" y="2358"/>
            <a:chExt cx="1202" cy="344"/>
          </a:xfrm>
        </p:grpSpPr>
        <p:sp>
          <p:nvSpPr>
            <p:cNvPr id="39" name="圆角矩形 38"/>
            <p:cNvSpPr/>
            <p:nvPr/>
          </p:nvSpPr>
          <p:spPr>
            <a:xfrm>
              <a:off x="1762" y="2358"/>
              <a:ext cx="1202" cy="344"/>
            </a:xfrm>
            <a:prstGeom prst="roundRect">
              <a:avLst>
                <a:gd name="adj" fmla="val 10568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Rectangle 210"/>
            <p:cNvSpPr>
              <a:spLocks noChangeArrowheads="1"/>
            </p:cNvSpPr>
            <p:nvPr/>
          </p:nvSpPr>
          <p:spPr bwMode="black">
            <a:xfrm>
              <a:off x="2083" y="2373"/>
              <a:ext cx="617" cy="2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汉仪中黑简" pitchFamily="49" charset="-122"/>
                  <a:ea typeface="汉仪中黑简" pitchFamily="49" charset="-122"/>
                </a:rPr>
                <a:t>515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汉仪中黑简" pitchFamily="49" charset="-122"/>
                  <a:ea typeface="汉仪中黑简" pitchFamily="49" charset="-122"/>
                </a:rPr>
                <a:t>后</a:t>
              </a:r>
              <a:endParaRPr lang="en-US" altLang="zh-CN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endParaRPr>
            </a:p>
          </p:txBody>
        </p:sp>
      </p:grpSp>
      <p:grpSp>
        <p:nvGrpSpPr>
          <p:cNvPr id="41" name="组合 23"/>
          <p:cNvGrpSpPr/>
          <p:nvPr/>
        </p:nvGrpSpPr>
        <p:grpSpPr bwMode="auto">
          <a:xfrm>
            <a:off x="4509744" y="5010598"/>
            <a:ext cx="4298156" cy="1071570"/>
            <a:chOff x="4938688" y="3803655"/>
            <a:chExt cx="3160156" cy="1363190"/>
          </a:xfrm>
        </p:grpSpPr>
        <p:sp>
          <p:nvSpPr>
            <p:cNvPr id="42" name="圆角矩形 41"/>
            <p:cNvSpPr/>
            <p:nvPr/>
          </p:nvSpPr>
          <p:spPr bwMode="auto">
            <a:xfrm>
              <a:off x="4938688" y="3803655"/>
              <a:ext cx="3160156" cy="1363190"/>
            </a:xfrm>
            <a:prstGeom prst="roundRect">
              <a:avLst>
                <a:gd name="adj" fmla="val 784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2" defTabSz="-635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矩形 87"/>
            <p:cNvSpPr>
              <a:spLocks noChangeArrowheads="1"/>
            </p:cNvSpPr>
            <p:nvPr/>
          </p:nvSpPr>
          <p:spPr bwMode="auto">
            <a:xfrm>
              <a:off x="4947443" y="4142966"/>
              <a:ext cx="3151401" cy="6656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 dirty="0" smtClean="0">
                  <a:solidFill>
                    <a:srgbClr val="FF0000"/>
                  </a:solidFill>
                  <a:latin typeface="汉仪中黑简" pitchFamily="49" charset="-122"/>
                  <a:ea typeface="汉仪中黑简" pitchFamily="49" charset="-122"/>
                </a:rPr>
                <a:t>电子政务</a:t>
              </a:r>
              <a:r>
                <a:rPr lang="en-US" sz="2800" dirty="0" smtClean="0">
                  <a:solidFill>
                    <a:srgbClr val="FF0000"/>
                  </a:solidFill>
                  <a:latin typeface="汉仪中黑简" pitchFamily="49" charset="-122"/>
                  <a:ea typeface="汉仪中黑简" pitchFamily="49" charset="-122"/>
                </a:rPr>
                <a:t>+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汉仪中黑简" pitchFamily="49" charset="-122"/>
                  <a:ea typeface="汉仪中黑简" pitchFamily="49" charset="-122"/>
                </a:rPr>
                <a:t>大数据</a:t>
              </a:r>
              <a:r>
                <a:rPr lang="en-US" sz="2800" dirty="0" smtClean="0">
                  <a:solidFill>
                    <a:srgbClr val="FF0000"/>
                  </a:solidFill>
                  <a:latin typeface="汉仪中黑简" pitchFamily="49" charset="-122"/>
                  <a:ea typeface="汉仪中黑简" pitchFamily="49" charset="-122"/>
                </a:rPr>
                <a:t>+</a:t>
              </a:r>
              <a:r>
                <a:rPr lang="zh-CN" altLang="en-US" sz="2800" dirty="0" smtClean="0">
                  <a:solidFill>
                    <a:srgbClr val="FF0000"/>
                  </a:solidFill>
                  <a:latin typeface="汉仪中黑简" pitchFamily="49" charset="-122"/>
                  <a:ea typeface="汉仪中黑简" pitchFamily="49" charset="-122"/>
                </a:rPr>
                <a:t>集约化</a:t>
              </a:r>
              <a:endParaRPr lang="zh-CN" altLang="en-US" sz="2800" b="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endParaRPr>
            </a:p>
          </p:txBody>
        </p:sp>
      </p:grpSp>
      <p:grpSp>
        <p:nvGrpSpPr>
          <p:cNvPr id="46" name="组合 23"/>
          <p:cNvGrpSpPr/>
          <p:nvPr/>
        </p:nvGrpSpPr>
        <p:grpSpPr bwMode="auto">
          <a:xfrm>
            <a:off x="4524030" y="3217618"/>
            <a:ext cx="2475507" cy="1007161"/>
            <a:chOff x="4938689" y="3803653"/>
            <a:chExt cx="3160156" cy="1208243"/>
          </a:xfrm>
        </p:grpSpPr>
        <p:sp>
          <p:nvSpPr>
            <p:cNvPr id="47" name="圆角矩形 46"/>
            <p:cNvSpPr/>
            <p:nvPr/>
          </p:nvSpPr>
          <p:spPr bwMode="auto">
            <a:xfrm>
              <a:off x="4938689" y="3803653"/>
              <a:ext cx="3160156" cy="1208243"/>
            </a:xfrm>
            <a:prstGeom prst="roundRect">
              <a:avLst>
                <a:gd name="adj" fmla="val 784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2" defTabSz="-635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87"/>
            <p:cNvSpPr>
              <a:spLocks noChangeArrowheads="1"/>
            </p:cNvSpPr>
            <p:nvPr/>
          </p:nvSpPr>
          <p:spPr bwMode="auto">
            <a:xfrm>
              <a:off x="5482827" y="4069189"/>
              <a:ext cx="2069097" cy="62768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800" b="0" dirty="0" smtClean="0">
                  <a:solidFill>
                    <a:srgbClr val="FF0000"/>
                  </a:solidFill>
                  <a:latin typeface="汉仪中黑简" panose="02010609000101010101" pitchFamily="49" charset="-122"/>
                  <a:ea typeface="汉仪中黑简" panose="02010609000101010101" pitchFamily="49" charset="-122"/>
                </a:rPr>
                <a:t>电子政务</a:t>
              </a:r>
              <a:endParaRPr lang="zh-CN" altLang="en-US" sz="2800" b="0" dirty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0" y="146558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 国务院于</a:t>
            </a:r>
            <a:r>
              <a:rPr 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2017</a:t>
            </a:r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年</a:t>
            </a:r>
            <a:r>
              <a:rPr 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5</a:t>
            </a:r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月</a:t>
            </a:r>
            <a:r>
              <a:rPr 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15</a:t>
            </a:r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日颁布</a:t>
            </a:r>
            <a:r>
              <a:rPr lang="en-US" altLang="zh-CN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《</a:t>
            </a:r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政府网站发展指引</a:t>
            </a:r>
            <a:r>
              <a:rPr lang="en-US" altLang="zh-CN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》</a:t>
            </a:r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，讲  </a:t>
            </a:r>
            <a:endParaRPr lang="en-US" altLang="zh-CN" sz="2800" dirty="0" smtClean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  <a:p>
            <a:r>
              <a:rPr lang="en-US" altLang="zh-CN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了三个关键词，电子政务、大数据和集约化。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091884" y="3578417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91884" y="5387684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bg1"/>
                </a:solidFill>
              </a:rPr>
              <a:t>=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80" name="Picture 148" descr="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4572032"/>
            <a:ext cx="1307458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汉仪中黑简" pitchFamily="49" charset="-122"/>
                <a:ea typeface="汉仪中黑简" pitchFamily="49" charset="-122"/>
              </a:rPr>
              <a:t>发展指引的内容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" y="1465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三个组成部分的技术支撑与价值</a:t>
            </a:r>
          </a:p>
        </p:txBody>
      </p:sp>
      <p:pic>
        <p:nvPicPr>
          <p:cNvPr id="83" name="Picture 484" descr="88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476731"/>
            <a:ext cx="2928958" cy="1595607"/>
          </a:xfrm>
          <a:prstGeom prst="rect">
            <a:avLst/>
          </a:prstGeom>
          <a:noFill/>
        </p:spPr>
      </p:pic>
      <p:sp>
        <p:nvSpPr>
          <p:cNvPr id="72" name="上箭头标注 71"/>
          <p:cNvSpPr/>
          <p:nvPr/>
        </p:nvSpPr>
        <p:spPr>
          <a:xfrm>
            <a:off x="2285984" y="5000636"/>
            <a:ext cx="4572032" cy="1485904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政府网站标配：电子政务</a:t>
            </a:r>
            <a:r>
              <a:rPr lang="en-US" sz="20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+</a:t>
            </a:r>
            <a:r>
              <a:rPr lang="zh-CN" altLang="en-US" sz="20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大数据</a:t>
            </a:r>
          </a:p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可合体，也可分设政务版、资讯版</a:t>
            </a:r>
            <a:endParaRPr lang="en-US" sz="2000" dirty="0" smtClean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2417011" y="2685532"/>
            <a:ext cx="2154989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Rounded Rectangle 69"/>
          <p:cNvSpPr/>
          <p:nvPr/>
        </p:nvSpPr>
        <p:spPr>
          <a:xfrm>
            <a:off x="760828" y="2592560"/>
            <a:ext cx="1656185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57224" y="25925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政府职能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2699" y="2357430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信息应用系统</a:t>
            </a:r>
            <a:endParaRPr lang="zh-CN" altLang="en-US" sz="20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5" name="Rounded Rectangle 69"/>
          <p:cNvSpPr/>
          <p:nvPr/>
        </p:nvSpPr>
        <p:spPr>
          <a:xfrm>
            <a:off x="4701765" y="2597489"/>
            <a:ext cx="1727623" cy="5334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86314" y="259256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电子政务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9" name="左箭头标注 38"/>
          <p:cNvSpPr/>
          <p:nvPr/>
        </p:nvSpPr>
        <p:spPr>
          <a:xfrm>
            <a:off x="6572264" y="2592560"/>
            <a:ext cx="2000264" cy="557210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效率</a:t>
            </a:r>
            <a:endParaRPr lang="zh-CN" altLang="en-US" sz="28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2" name="右箭头 51"/>
          <p:cNvSpPr/>
          <p:nvPr/>
        </p:nvSpPr>
        <p:spPr>
          <a:xfrm>
            <a:off x="2417011" y="3628520"/>
            <a:ext cx="2154989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Rounded Rectangle 69"/>
          <p:cNvSpPr/>
          <p:nvPr/>
        </p:nvSpPr>
        <p:spPr>
          <a:xfrm>
            <a:off x="760828" y="3535548"/>
            <a:ext cx="1656185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7224" y="35355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注册用户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62699" y="3300418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数据采集分发</a:t>
            </a:r>
            <a:endParaRPr lang="zh-CN" altLang="en-US" sz="20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7" name="Rounded Rectangle 69"/>
          <p:cNvSpPr/>
          <p:nvPr/>
        </p:nvSpPr>
        <p:spPr>
          <a:xfrm>
            <a:off x="4701765" y="3540477"/>
            <a:ext cx="1727623" cy="5334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86314" y="353554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大数据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0" name="左箭头标注 59"/>
          <p:cNvSpPr/>
          <p:nvPr/>
        </p:nvSpPr>
        <p:spPr>
          <a:xfrm>
            <a:off x="6572264" y="3535548"/>
            <a:ext cx="2000264" cy="557210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凝聚力</a:t>
            </a:r>
            <a:endParaRPr lang="zh-CN" altLang="en-US" sz="28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1" name="右箭头 60"/>
          <p:cNvSpPr/>
          <p:nvPr/>
        </p:nvSpPr>
        <p:spPr>
          <a:xfrm>
            <a:off x="2417011" y="4563736"/>
            <a:ext cx="2154989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Rounded Rectangle 69"/>
          <p:cNvSpPr/>
          <p:nvPr/>
        </p:nvSpPr>
        <p:spPr>
          <a:xfrm>
            <a:off x="760828" y="4470764"/>
            <a:ext cx="1656185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57224" y="447076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独立网站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62699" y="4235634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数据互通共享</a:t>
            </a:r>
            <a:endParaRPr lang="zh-CN" altLang="en-US" sz="20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7" name="Rounded Rectangle 69"/>
          <p:cNvSpPr/>
          <p:nvPr/>
        </p:nvSpPr>
        <p:spPr>
          <a:xfrm>
            <a:off x="4701765" y="4475693"/>
            <a:ext cx="1727623" cy="5334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86314" y="447076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集约化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69" name="左箭头标注 68"/>
          <p:cNvSpPr/>
          <p:nvPr/>
        </p:nvSpPr>
        <p:spPr>
          <a:xfrm>
            <a:off x="6572264" y="4470764"/>
            <a:ext cx="2000264" cy="557210"/>
          </a:xfrm>
          <a:prstGeom prst="left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影响力</a:t>
            </a:r>
            <a:endParaRPr lang="zh-CN" altLang="en-US" sz="28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汉仪中黑简" pitchFamily="49" charset="-122"/>
                <a:ea typeface="汉仪中黑简" pitchFamily="49" charset="-122"/>
              </a:rPr>
              <a:t>发展指引的内容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1" name="Rounded Rectangle 69"/>
          <p:cNvSpPr/>
          <p:nvPr/>
        </p:nvSpPr>
        <p:spPr>
          <a:xfrm>
            <a:off x="1410795" y="2220230"/>
            <a:ext cx="1440160" cy="51146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10795" y="2214554"/>
            <a:ext cx="14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电子政务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3" name="Rounded Rectangle 69"/>
          <p:cNvSpPr/>
          <p:nvPr/>
        </p:nvSpPr>
        <p:spPr>
          <a:xfrm rot="16200000">
            <a:off x="651810" y="3933634"/>
            <a:ext cx="2016224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汉仪中黑简" pitchFamily="49" charset="-122"/>
                <a:ea typeface="汉仪中黑简" pitchFamily="49" charset="-122"/>
              </a:rPr>
              <a:t>解读回应</a:t>
            </a:r>
            <a:endParaRPr lang="zh-CN" alt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55" name="直接连接符 54"/>
          <p:cNvCxnSpPr>
            <a:stCxn id="31" idx="2"/>
            <a:endCxn id="53" idx="3"/>
          </p:cNvCxnSpPr>
          <p:nvPr/>
        </p:nvCxnSpPr>
        <p:spPr>
          <a:xfrm rot="5400000">
            <a:off x="1665124" y="2726496"/>
            <a:ext cx="460550" cy="47095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endCxn id="41" idx="3"/>
          </p:cNvCxnSpPr>
          <p:nvPr/>
        </p:nvCxnSpPr>
        <p:spPr>
          <a:xfrm>
            <a:off x="2143108" y="2714620"/>
            <a:ext cx="1017011" cy="46166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69"/>
          <p:cNvSpPr/>
          <p:nvPr/>
        </p:nvSpPr>
        <p:spPr>
          <a:xfrm rot="16200000">
            <a:off x="2152007" y="3917673"/>
            <a:ext cx="2016224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汉仪中黑简" pitchFamily="49" charset="-122"/>
                <a:ea typeface="汉仪中黑简" pitchFamily="49" charset="-122"/>
              </a:rPr>
              <a:t>互动交流</a:t>
            </a:r>
            <a:endParaRPr lang="zh-CN" alt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3" name="Rounded Rectangle 69"/>
          <p:cNvSpPr/>
          <p:nvPr/>
        </p:nvSpPr>
        <p:spPr>
          <a:xfrm>
            <a:off x="4370532" y="2220230"/>
            <a:ext cx="1440160" cy="52742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70532" y="2214554"/>
            <a:ext cx="14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大数据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7" name="Rounded Rectangle 69"/>
          <p:cNvSpPr/>
          <p:nvPr/>
        </p:nvSpPr>
        <p:spPr>
          <a:xfrm rot="16200000">
            <a:off x="3256962" y="3917673"/>
            <a:ext cx="2016224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众创内容</a:t>
            </a:r>
            <a:endParaRPr lang="zh-CN" alt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50" name="直接连接符 49"/>
          <p:cNvCxnSpPr>
            <a:stCxn id="43" idx="2"/>
            <a:endCxn id="47" idx="3"/>
          </p:cNvCxnSpPr>
          <p:nvPr/>
        </p:nvCxnSpPr>
        <p:spPr>
          <a:xfrm rot="5400000">
            <a:off x="4463529" y="2549202"/>
            <a:ext cx="428629" cy="82553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stCxn id="43" idx="2"/>
            <a:endCxn id="57" idx="3"/>
          </p:cNvCxnSpPr>
          <p:nvPr/>
        </p:nvCxnSpPr>
        <p:spPr>
          <a:xfrm rot="16200000" flipH="1">
            <a:off x="5239383" y="2598885"/>
            <a:ext cx="428629" cy="726171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69"/>
          <p:cNvSpPr/>
          <p:nvPr/>
        </p:nvSpPr>
        <p:spPr>
          <a:xfrm rot="16200000">
            <a:off x="4808671" y="3917673"/>
            <a:ext cx="2016224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汉仪中黑简" pitchFamily="49" charset="-122"/>
                <a:ea typeface="汉仪中黑简" pitchFamily="49" charset="-122"/>
              </a:rPr>
              <a:t>手机拍写</a:t>
            </a:r>
            <a:endParaRPr lang="zh-CN" alt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9" name="Rounded Rectangle 69"/>
          <p:cNvSpPr/>
          <p:nvPr/>
        </p:nvSpPr>
        <p:spPr>
          <a:xfrm>
            <a:off x="6814966" y="2220230"/>
            <a:ext cx="1440160" cy="52742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16" y="2214554"/>
            <a:ext cx="141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集约化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62" name="直接连接符 61"/>
          <p:cNvCxnSpPr>
            <a:stCxn id="59" idx="2"/>
            <a:endCxn id="87" idx="3"/>
          </p:cNvCxnSpPr>
          <p:nvPr/>
        </p:nvCxnSpPr>
        <p:spPr>
          <a:xfrm rot="5400000">
            <a:off x="7038846" y="2680085"/>
            <a:ext cx="428629" cy="56377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stCxn id="59" idx="2"/>
            <a:endCxn id="88" idx="3"/>
          </p:cNvCxnSpPr>
          <p:nvPr/>
        </p:nvCxnSpPr>
        <p:spPr>
          <a:xfrm rot="16200000" flipH="1">
            <a:off x="7706110" y="2576592"/>
            <a:ext cx="428629" cy="770757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" y="1465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三个组成部分的内涵</a:t>
            </a:r>
          </a:p>
        </p:txBody>
      </p:sp>
      <p:sp>
        <p:nvSpPr>
          <p:cNvPr id="40" name="Rounded Rectangle 69"/>
          <p:cNvSpPr/>
          <p:nvPr/>
        </p:nvSpPr>
        <p:spPr>
          <a:xfrm rot="16200000">
            <a:off x="-129495" y="3917673"/>
            <a:ext cx="2016224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信息发布</a:t>
            </a:r>
            <a:endParaRPr lang="zh-CN" alt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2" name="Rounded Rectangle 69"/>
          <p:cNvSpPr/>
          <p:nvPr/>
        </p:nvSpPr>
        <p:spPr>
          <a:xfrm rot="16200000">
            <a:off x="1397830" y="3917673"/>
            <a:ext cx="2016224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汉仪中黑简" pitchFamily="49" charset="-122"/>
                <a:ea typeface="汉仪中黑简" pitchFamily="49" charset="-122"/>
              </a:rPr>
              <a:t>办事服务</a:t>
            </a:r>
            <a:endParaRPr lang="zh-CN" alt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46" name="直接连接符 45"/>
          <p:cNvCxnSpPr>
            <a:endCxn id="42" idx="3"/>
          </p:cNvCxnSpPr>
          <p:nvPr/>
        </p:nvCxnSpPr>
        <p:spPr>
          <a:xfrm rot="16200000" flipH="1">
            <a:off x="2043692" y="2814036"/>
            <a:ext cx="461666" cy="262834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31" idx="2"/>
            <a:endCxn id="40" idx="3"/>
          </p:cNvCxnSpPr>
          <p:nvPr/>
        </p:nvCxnSpPr>
        <p:spPr>
          <a:xfrm rot="5400000">
            <a:off x="1282452" y="2327862"/>
            <a:ext cx="444589" cy="125225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69"/>
          <p:cNvSpPr/>
          <p:nvPr/>
        </p:nvSpPr>
        <p:spPr>
          <a:xfrm rot="16200000">
            <a:off x="4051619" y="3917673"/>
            <a:ext cx="2016224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汉仪中黑简" pitchFamily="49" charset="-122"/>
                <a:ea typeface="汉仪中黑简" pitchFamily="49" charset="-122"/>
              </a:rPr>
              <a:t>用户资料</a:t>
            </a:r>
            <a:endParaRPr lang="zh-CN" alt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79" name="直接连接符 78"/>
          <p:cNvCxnSpPr>
            <a:endCxn id="78" idx="3"/>
          </p:cNvCxnSpPr>
          <p:nvPr/>
        </p:nvCxnSpPr>
        <p:spPr>
          <a:xfrm rot="5400000">
            <a:off x="4848434" y="2958956"/>
            <a:ext cx="428628" cy="603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69"/>
          <p:cNvSpPr/>
          <p:nvPr/>
        </p:nvSpPr>
        <p:spPr>
          <a:xfrm rot="16200000">
            <a:off x="5963161" y="3917673"/>
            <a:ext cx="2016224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000" dirty="0" smtClean="0">
                <a:latin typeface="汉仪中黑简" pitchFamily="49" charset="-122"/>
                <a:ea typeface="汉仪中黑简" pitchFamily="49" charset="-122"/>
              </a:rPr>
              <a:t>专业管理机构</a:t>
            </a:r>
            <a:endParaRPr lang="zh-CN" altLang="en-US" sz="20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88" name="Rounded Rectangle 69"/>
          <p:cNvSpPr/>
          <p:nvPr/>
        </p:nvSpPr>
        <p:spPr>
          <a:xfrm rot="16200000">
            <a:off x="7297691" y="3917673"/>
            <a:ext cx="2016224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eaVert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dirty="0" smtClean="0">
                <a:latin typeface="汉仪中黑简" pitchFamily="49" charset="-122"/>
                <a:ea typeface="汉仪中黑简" pitchFamily="49" charset="-122"/>
              </a:rPr>
              <a:t>从业单位</a:t>
            </a:r>
            <a:endParaRPr lang="zh-CN" alt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grpSp>
        <p:nvGrpSpPr>
          <p:cNvPr id="98" name="组合 23"/>
          <p:cNvGrpSpPr/>
          <p:nvPr/>
        </p:nvGrpSpPr>
        <p:grpSpPr bwMode="auto">
          <a:xfrm>
            <a:off x="785786" y="5786454"/>
            <a:ext cx="3571900" cy="714380"/>
            <a:chOff x="4938689" y="3803653"/>
            <a:chExt cx="3160156" cy="1208243"/>
          </a:xfrm>
        </p:grpSpPr>
        <p:sp>
          <p:nvSpPr>
            <p:cNvPr id="99" name="圆角矩形 6"/>
            <p:cNvSpPr/>
            <p:nvPr/>
          </p:nvSpPr>
          <p:spPr bwMode="auto">
            <a:xfrm>
              <a:off x="4938689" y="3803653"/>
              <a:ext cx="3160156" cy="1208243"/>
            </a:xfrm>
            <a:prstGeom prst="roundRect">
              <a:avLst>
                <a:gd name="adj" fmla="val 784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2" defTabSz="-635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矩形 87"/>
            <p:cNvSpPr>
              <a:spLocks noChangeArrowheads="1"/>
            </p:cNvSpPr>
            <p:nvPr/>
          </p:nvSpPr>
          <p:spPr bwMode="auto">
            <a:xfrm>
              <a:off x="4968771" y="4221912"/>
              <a:ext cx="3100626" cy="780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汉仪中黑简" pitchFamily="49" charset="-122"/>
                  <a:ea typeface="汉仪中黑简" pitchFamily="49" charset="-122"/>
                </a:rPr>
                <a:t>领导组织外成员</a:t>
              </a:r>
              <a:endParaRPr lang="zh-CN" altLang="en-US" sz="2400" b="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endParaRPr>
            </a:p>
          </p:txBody>
        </p:sp>
      </p:grpSp>
      <p:grpSp>
        <p:nvGrpSpPr>
          <p:cNvPr id="101" name="Group 208"/>
          <p:cNvGrpSpPr/>
          <p:nvPr/>
        </p:nvGrpSpPr>
        <p:grpSpPr bwMode="auto">
          <a:xfrm>
            <a:off x="1643042" y="5517522"/>
            <a:ext cx="1908175" cy="483246"/>
            <a:chOff x="1762" y="2358"/>
            <a:chExt cx="1202" cy="344"/>
          </a:xfrm>
        </p:grpSpPr>
        <p:sp>
          <p:nvSpPr>
            <p:cNvPr id="102" name="圆角矩形 101"/>
            <p:cNvSpPr/>
            <p:nvPr/>
          </p:nvSpPr>
          <p:spPr>
            <a:xfrm>
              <a:off x="1762" y="2358"/>
              <a:ext cx="1202" cy="344"/>
            </a:xfrm>
            <a:prstGeom prst="roundRect">
              <a:avLst>
                <a:gd name="adj" fmla="val 10568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Rectangle 210"/>
            <p:cNvSpPr>
              <a:spLocks noChangeArrowheads="1"/>
            </p:cNvSpPr>
            <p:nvPr/>
          </p:nvSpPr>
          <p:spPr bwMode="black">
            <a:xfrm>
              <a:off x="1993" y="2358"/>
              <a:ext cx="714" cy="286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汉仪中黑简" pitchFamily="49" charset="-122"/>
                  <a:ea typeface="汉仪中黑简" pitchFamily="49" charset="-122"/>
                </a:rPr>
                <a:t>大数据</a:t>
              </a:r>
              <a:endParaRPr lang="en-US" altLang="zh-CN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endParaRPr>
            </a:p>
          </p:txBody>
        </p:sp>
      </p:grpSp>
      <p:grpSp>
        <p:nvGrpSpPr>
          <p:cNvPr id="104" name="组合 23"/>
          <p:cNvGrpSpPr/>
          <p:nvPr/>
        </p:nvGrpSpPr>
        <p:grpSpPr bwMode="auto">
          <a:xfrm>
            <a:off x="4857752" y="5786454"/>
            <a:ext cx="3571900" cy="714380"/>
            <a:chOff x="4938689" y="3803653"/>
            <a:chExt cx="3160156" cy="1208243"/>
          </a:xfrm>
        </p:grpSpPr>
        <p:sp>
          <p:nvSpPr>
            <p:cNvPr id="105" name="圆角矩形 6"/>
            <p:cNvSpPr/>
            <p:nvPr/>
          </p:nvSpPr>
          <p:spPr bwMode="auto">
            <a:xfrm>
              <a:off x="4938689" y="3803653"/>
              <a:ext cx="3160156" cy="1208243"/>
            </a:xfrm>
            <a:prstGeom prst="roundRect">
              <a:avLst>
                <a:gd name="adj" fmla="val 7848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lvl="2" defTabSz="-635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b="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endParaRPr>
            </a:p>
          </p:txBody>
        </p:sp>
        <p:sp>
          <p:nvSpPr>
            <p:cNvPr id="106" name="矩形 87"/>
            <p:cNvSpPr>
              <a:spLocks noChangeArrowheads="1"/>
            </p:cNvSpPr>
            <p:nvPr/>
          </p:nvSpPr>
          <p:spPr bwMode="auto">
            <a:xfrm>
              <a:off x="4968771" y="4221912"/>
              <a:ext cx="3100626" cy="780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2400" dirty="0" smtClean="0">
                  <a:solidFill>
                    <a:srgbClr val="FF0000"/>
                  </a:solidFill>
                  <a:latin typeface="汉仪中黑简" pitchFamily="49" charset="-122"/>
                  <a:ea typeface="汉仪中黑简" pitchFamily="49" charset="-122"/>
                </a:rPr>
                <a:t>领导非垂直管理机构</a:t>
              </a:r>
              <a:endParaRPr lang="zh-CN" altLang="en-US" sz="2400" b="0" dirty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endParaRPr>
            </a:p>
          </p:txBody>
        </p:sp>
      </p:grpSp>
      <p:grpSp>
        <p:nvGrpSpPr>
          <p:cNvPr id="107" name="Group 208"/>
          <p:cNvGrpSpPr/>
          <p:nvPr/>
        </p:nvGrpSpPr>
        <p:grpSpPr bwMode="auto">
          <a:xfrm>
            <a:off x="5715008" y="5483807"/>
            <a:ext cx="1908175" cy="516961"/>
            <a:chOff x="1762" y="2334"/>
            <a:chExt cx="1202" cy="368"/>
          </a:xfrm>
        </p:grpSpPr>
        <p:sp>
          <p:nvSpPr>
            <p:cNvPr id="108" name="圆角矩形 107"/>
            <p:cNvSpPr/>
            <p:nvPr/>
          </p:nvSpPr>
          <p:spPr>
            <a:xfrm>
              <a:off x="1762" y="2358"/>
              <a:ext cx="1202" cy="344"/>
            </a:xfrm>
            <a:prstGeom prst="roundRect">
              <a:avLst>
                <a:gd name="adj" fmla="val 10568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60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endParaRPr>
            </a:p>
          </p:txBody>
        </p:sp>
        <p:sp>
          <p:nvSpPr>
            <p:cNvPr id="109" name="Rectangle 210"/>
            <p:cNvSpPr>
              <a:spLocks noChangeArrowheads="1"/>
            </p:cNvSpPr>
            <p:nvPr/>
          </p:nvSpPr>
          <p:spPr bwMode="black">
            <a:xfrm>
              <a:off x="1993" y="2334"/>
              <a:ext cx="714" cy="329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汉仪中黑简" pitchFamily="49" charset="-122"/>
                  <a:ea typeface="汉仪中黑简" pitchFamily="49" charset="-122"/>
                </a:rPr>
                <a:t>集约化</a:t>
              </a:r>
              <a:endParaRPr lang="en-US" altLang="zh-CN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汉仪中黑简" pitchFamily="49" charset="-122"/>
                <a:ea typeface="汉仪中黑简" pitchFamily="49" charset="-122"/>
              </a:rPr>
              <a:t>信息化与网络化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13936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数据分类</a:t>
            </a:r>
            <a:endParaRPr lang="zh-CN" altLang="zh-CN" sz="2800" dirty="0" smtClean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pic>
        <p:nvPicPr>
          <p:cNvPr id="89" name="Picture 225" descr="sss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194300"/>
            <a:ext cx="3200400" cy="1663700"/>
          </a:xfrm>
          <a:prstGeom prst="rect">
            <a:avLst/>
          </a:prstGeom>
          <a:noFill/>
        </p:spPr>
      </p:pic>
      <p:sp>
        <p:nvSpPr>
          <p:cNvPr id="29" name="Rounded Rectangle 69"/>
          <p:cNvSpPr/>
          <p:nvPr/>
        </p:nvSpPr>
        <p:spPr>
          <a:xfrm>
            <a:off x="1258234" y="2605968"/>
            <a:ext cx="1727623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29672" y="260596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数据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3" name="Rounded Rectangle 69"/>
          <p:cNvSpPr/>
          <p:nvPr/>
        </p:nvSpPr>
        <p:spPr>
          <a:xfrm>
            <a:off x="3456003" y="2219483"/>
            <a:ext cx="1901815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00431" y="2214554"/>
            <a:ext cx="1785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结构化数据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5" name="Rounded Rectangle 69"/>
          <p:cNvSpPr/>
          <p:nvPr/>
        </p:nvSpPr>
        <p:spPr>
          <a:xfrm>
            <a:off x="3456003" y="2972176"/>
            <a:ext cx="1973253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0430" y="2967247"/>
            <a:ext cx="1928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非结构化数据</a:t>
            </a:r>
            <a:endParaRPr lang="zh-CN" altLang="en-US" sz="2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38" name="直接连接符 37"/>
          <p:cNvCxnSpPr>
            <a:stCxn id="29" idx="3"/>
            <a:endCxn id="33" idx="1"/>
          </p:cNvCxnSpPr>
          <p:nvPr/>
        </p:nvCxnSpPr>
        <p:spPr>
          <a:xfrm flipV="1">
            <a:off x="2985857" y="2486208"/>
            <a:ext cx="470146" cy="38648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29" idx="3"/>
            <a:endCxn id="35" idx="1"/>
          </p:cNvCxnSpPr>
          <p:nvPr/>
        </p:nvCxnSpPr>
        <p:spPr>
          <a:xfrm>
            <a:off x="2985857" y="2872693"/>
            <a:ext cx="470146" cy="36620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69"/>
          <p:cNvSpPr/>
          <p:nvPr/>
        </p:nvSpPr>
        <p:spPr>
          <a:xfrm>
            <a:off x="5916211" y="2219483"/>
            <a:ext cx="1727623" cy="5334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87649" y="221455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专项数据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3" name="Rounded Rectangle 69"/>
          <p:cNvSpPr/>
          <p:nvPr/>
        </p:nvSpPr>
        <p:spPr>
          <a:xfrm>
            <a:off x="5929322" y="2972176"/>
            <a:ext cx="1727623" cy="5334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00760" y="297217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基础数据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47" name="直接连接符 46"/>
          <p:cNvCxnSpPr/>
          <p:nvPr/>
        </p:nvCxnSpPr>
        <p:spPr>
          <a:xfrm>
            <a:off x="5357818" y="2467181"/>
            <a:ext cx="500066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5429256" y="3236620"/>
            <a:ext cx="500066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上下箭头 66"/>
          <p:cNvSpPr/>
          <p:nvPr/>
        </p:nvSpPr>
        <p:spPr>
          <a:xfrm>
            <a:off x="1418931" y="4317259"/>
            <a:ext cx="1000132" cy="1643074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汉仪中黑简" pitchFamily="49" charset="-122"/>
                <a:ea typeface="汉仪中黑简" pitchFamily="49" charset="-122"/>
              </a:rPr>
              <a:t>核心资源</a:t>
            </a:r>
            <a:endParaRPr lang="zh-CN" altLang="en-US" sz="2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1048630" y="3753065"/>
            <a:ext cx="1727623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20068" y="3753065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农业文明</a:t>
            </a:r>
            <a:endParaRPr lang="zh-CN" altLang="en-US" sz="24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2" name="Rounded Rectangle 69"/>
          <p:cNvSpPr/>
          <p:nvPr/>
        </p:nvSpPr>
        <p:spPr>
          <a:xfrm>
            <a:off x="1285852" y="5961875"/>
            <a:ext cx="1214446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20068" y="600604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土地</a:t>
            </a:r>
            <a:endParaRPr lang="zh-CN" altLang="en-US" sz="24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9" name="上下箭头 78"/>
          <p:cNvSpPr/>
          <p:nvPr/>
        </p:nvSpPr>
        <p:spPr>
          <a:xfrm>
            <a:off x="4062137" y="4289643"/>
            <a:ext cx="1000132" cy="1643074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汉仪中黑简" pitchFamily="49" charset="-122"/>
                <a:ea typeface="汉仪中黑简" pitchFamily="49" charset="-122"/>
              </a:rPr>
              <a:t>核心资源</a:t>
            </a:r>
            <a:endParaRPr lang="zh-CN" altLang="en-US" sz="2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80" name="Rounded Rectangle 69"/>
          <p:cNvSpPr/>
          <p:nvPr/>
        </p:nvSpPr>
        <p:spPr>
          <a:xfrm>
            <a:off x="3691836" y="3725449"/>
            <a:ext cx="1727623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63274" y="372544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工业文明</a:t>
            </a:r>
            <a:endParaRPr lang="zh-CN" altLang="en-US" sz="24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82" name="Rounded Rectangle 69"/>
          <p:cNvSpPr/>
          <p:nvPr/>
        </p:nvSpPr>
        <p:spPr>
          <a:xfrm>
            <a:off x="3919261" y="5967643"/>
            <a:ext cx="1214446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63274" y="600604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能源</a:t>
            </a:r>
            <a:endParaRPr lang="zh-CN" altLang="en-US" sz="24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88" name="上下箭头 87"/>
          <p:cNvSpPr/>
          <p:nvPr/>
        </p:nvSpPr>
        <p:spPr>
          <a:xfrm>
            <a:off x="6786578" y="4317259"/>
            <a:ext cx="1000132" cy="1643074"/>
          </a:xfrm>
          <a:prstGeom prst="up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latin typeface="汉仪中黑简" pitchFamily="49" charset="-122"/>
                <a:ea typeface="汉仪中黑简" pitchFamily="49" charset="-122"/>
              </a:rPr>
              <a:t>核心资源</a:t>
            </a:r>
            <a:endParaRPr lang="zh-CN" altLang="en-US" sz="2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90" name="Rounded Rectangle 69"/>
          <p:cNvSpPr/>
          <p:nvPr/>
        </p:nvSpPr>
        <p:spPr>
          <a:xfrm>
            <a:off x="6416277" y="3753065"/>
            <a:ext cx="1727623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29388" y="3753065"/>
            <a:ext cx="1714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后工业文明</a:t>
            </a:r>
            <a:endParaRPr lang="zh-CN" altLang="en-US" sz="24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92" name="Rounded Rectangle 69"/>
          <p:cNvSpPr/>
          <p:nvPr/>
        </p:nvSpPr>
        <p:spPr>
          <a:xfrm>
            <a:off x="6643702" y="5934259"/>
            <a:ext cx="1214446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487715" y="5967643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数据</a:t>
            </a:r>
            <a:endParaRPr lang="zh-CN" altLang="en-US" sz="24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38" name="直接连接符 37"/>
          <p:cNvCxnSpPr/>
          <p:nvPr/>
        </p:nvCxnSpPr>
        <p:spPr>
          <a:xfrm>
            <a:off x="1602729" y="2819546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69"/>
          <p:cNvSpPr/>
          <p:nvPr/>
        </p:nvSpPr>
        <p:spPr>
          <a:xfrm>
            <a:off x="464204" y="2564904"/>
            <a:ext cx="1210533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3906985" y="4239497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3906985" y="5051794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3906985" y="5843882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汉仪中黑简" pitchFamily="49" charset="-122"/>
                <a:ea typeface="汉仪中黑简" pitchFamily="49" charset="-122"/>
              </a:rPr>
              <a:t>信息化与网络化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494" y="25739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数据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 rot="16200000">
            <a:off x="846645" y="3359606"/>
            <a:ext cx="504056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2250801" y="3539626"/>
            <a:ext cx="0" cy="2304256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>
            <a:off x="2250801" y="5051794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2250801" y="5843882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2250801" y="4239497"/>
            <a:ext cx="432048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ounded Rectangle 69"/>
          <p:cNvSpPr/>
          <p:nvPr/>
        </p:nvSpPr>
        <p:spPr>
          <a:xfrm>
            <a:off x="2538833" y="3971674"/>
            <a:ext cx="1500457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538833" y="3971674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单位内容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82" name="Rounded Rectangle 69"/>
          <p:cNvSpPr/>
          <p:nvPr/>
        </p:nvSpPr>
        <p:spPr>
          <a:xfrm>
            <a:off x="2538833" y="4759465"/>
            <a:ext cx="1500457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538833" y="4759465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个人内容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84" name="Rounded Rectangle 69"/>
          <p:cNvSpPr/>
          <p:nvPr/>
        </p:nvSpPr>
        <p:spPr>
          <a:xfrm>
            <a:off x="2538833" y="5575391"/>
            <a:ext cx="1500457" cy="5334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538833" y="5575391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公共资讯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90" name="Rounded Rectangle 69"/>
          <p:cNvSpPr/>
          <p:nvPr/>
        </p:nvSpPr>
        <p:spPr>
          <a:xfrm>
            <a:off x="4310651" y="3938283"/>
            <a:ext cx="456488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4339033" y="4003612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基本情况</a:t>
            </a:r>
            <a:r>
              <a:rPr lang="zh-CN" altLang="en-US" sz="24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、</a:t>
            </a:r>
            <a:r>
              <a:rPr lang="zh-CN" altLang="zh-CN" sz="24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正式报道</a:t>
            </a:r>
            <a:r>
              <a:rPr lang="zh-CN" altLang="en-US" sz="24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、</a:t>
            </a:r>
            <a:r>
              <a:rPr lang="zh-CN" altLang="zh-CN" sz="24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手机报道</a:t>
            </a:r>
            <a:endParaRPr lang="zh-CN" altLang="en-US" sz="2400" dirty="0">
              <a:solidFill>
                <a:srgbClr val="FF0000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92" name="Rounded Rectangle 69"/>
          <p:cNvSpPr/>
          <p:nvPr/>
        </p:nvSpPr>
        <p:spPr>
          <a:xfrm>
            <a:off x="1962769" y="2564904"/>
            <a:ext cx="1500457" cy="5334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006396" y="2573905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基础数据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95" name="Rounded Rectangle 69"/>
          <p:cNvSpPr/>
          <p:nvPr/>
        </p:nvSpPr>
        <p:spPr>
          <a:xfrm>
            <a:off x="323528" y="3467618"/>
            <a:ext cx="1500457" cy="53345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67155" y="3476619"/>
            <a:ext cx="146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专项数据</a:t>
            </a:r>
            <a:endParaRPr lang="zh-CN" altLang="en-US" sz="2400" dirty="0">
              <a:solidFill>
                <a:schemeClr val="bg1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cxnSp>
        <p:nvCxnSpPr>
          <p:cNvPr id="99" name="直接连接符 98"/>
          <p:cNvCxnSpPr/>
          <p:nvPr/>
        </p:nvCxnSpPr>
        <p:spPr>
          <a:xfrm>
            <a:off x="2250801" y="3539626"/>
            <a:ext cx="504056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V="1">
            <a:off x="2754857" y="3107578"/>
            <a:ext cx="0" cy="43204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69"/>
          <p:cNvSpPr/>
          <p:nvPr/>
        </p:nvSpPr>
        <p:spPr>
          <a:xfrm>
            <a:off x="4310651" y="4796412"/>
            <a:ext cx="456488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339033" y="4861741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基本情况</a:t>
            </a:r>
            <a:r>
              <a:rPr lang="zh-CN" altLang="en-US" sz="24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、</a:t>
            </a:r>
            <a:r>
              <a:rPr lang="zh-CN" altLang="zh-CN" sz="24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个人文集</a:t>
            </a:r>
            <a:r>
              <a:rPr lang="zh-CN" altLang="en-US" sz="24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、</a:t>
            </a:r>
            <a:r>
              <a:rPr lang="zh-CN" altLang="zh-CN" sz="24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手机随记</a:t>
            </a:r>
            <a:endParaRPr lang="zh-CN" altLang="en-US" sz="2400" dirty="0">
              <a:solidFill>
                <a:srgbClr val="FF0000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sp>
        <p:nvSpPr>
          <p:cNvPr id="104" name="Rounded Rectangle 69"/>
          <p:cNvSpPr/>
          <p:nvPr/>
        </p:nvSpPr>
        <p:spPr>
          <a:xfrm>
            <a:off x="4310651" y="5556068"/>
            <a:ext cx="4564886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339033" y="5621397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2400" spc="-3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新闻</a:t>
            </a:r>
            <a:r>
              <a:rPr lang="zh-CN" altLang="en-US" sz="2400" spc="-3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、</a:t>
            </a:r>
            <a:r>
              <a:rPr lang="zh-CN" altLang="zh-CN" sz="2400" spc="-3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评论</a:t>
            </a:r>
            <a:r>
              <a:rPr lang="zh-CN" altLang="en-US" sz="2400" spc="-3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、</a:t>
            </a:r>
            <a:r>
              <a:rPr lang="zh-CN" altLang="zh-CN" sz="2400" spc="-3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研究</a:t>
            </a:r>
            <a:r>
              <a:rPr lang="zh-CN" altLang="en-US" sz="2400" spc="-3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、</a:t>
            </a:r>
            <a:r>
              <a:rPr lang="zh-CN" altLang="zh-CN" sz="2400" spc="-3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分类信息</a:t>
            </a:r>
            <a:r>
              <a:rPr lang="zh-CN" altLang="en-US" sz="2400" spc="-3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、</a:t>
            </a:r>
            <a:r>
              <a:rPr lang="zh-CN" altLang="zh-CN" sz="2400" spc="-300" dirty="0" smtClean="0">
                <a:solidFill>
                  <a:srgbClr val="FF0000"/>
                </a:solidFill>
                <a:latin typeface="汉仪中黑简" panose="02010609000101010101" pitchFamily="49" charset="-122"/>
                <a:ea typeface="汉仪中黑简" panose="02010609000101010101" pitchFamily="49" charset="-122"/>
              </a:rPr>
              <a:t>副刊</a:t>
            </a:r>
            <a:endParaRPr lang="zh-CN" altLang="en-US" sz="2400" spc="-300" dirty="0">
              <a:solidFill>
                <a:srgbClr val="FF0000"/>
              </a:solidFill>
              <a:latin typeface="汉仪中黑简" panose="02010609000101010101" pitchFamily="49" charset="-122"/>
              <a:ea typeface="汉仪中黑简" panose="02010609000101010101" pitchFamily="49" charset="-122"/>
            </a:endParaRPr>
          </a:p>
        </p:txBody>
      </p:sp>
      <p:pic>
        <p:nvPicPr>
          <p:cNvPr id="37" name="Picture 345" descr="3D小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16216" y="980728"/>
            <a:ext cx="2224088" cy="2295525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0" y="13936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基础数据的构成</a:t>
            </a:r>
            <a:endParaRPr lang="zh-CN" altLang="zh-CN" sz="2800" dirty="0" smtClean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timgI4YFWQ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" y="27384"/>
            <a:ext cx="9144000" cy="6858000"/>
          </a:xfrm>
          <a:prstGeom prst="rect">
            <a:avLst/>
          </a:prstGeom>
        </p:spPr>
      </p:pic>
      <p:pic>
        <p:nvPicPr>
          <p:cNvPr id="60" name="Picture 641" descr="台阶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642918"/>
            <a:ext cx="2222376" cy="2203567"/>
          </a:xfrm>
          <a:prstGeom prst="rect">
            <a:avLst/>
          </a:prstGeom>
          <a:noFill/>
        </p:spPr>
      </p:pic>
      <p:sp>
        <p:nvSpPr>
          <p:cNvPr id="31" name="AutoShape 23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oundRect">
            <a:avLst>
              <a:gd name="adj" fmla="val 0"/>
            </a:avLst>
          </a:prstGeom>
          <a:gradFill rotWithShape="1">
            <a:gsLst>
              <a:gs pos="0">
                <a:srgbClr val="737373"/>
              </a:gs>
              <a:gs pos="50000">
                <a:srgbClr val="F8F8F8"/>
              </a:gs>
              <a:gs pos="100000">
                <a:srgbClr val="737373"/>
              </a:gs>
            </a:gsLst>
            <a:lin ang="2700000" scaled="1"/>
          </a:gradFill>
          <a:ln w="9525">
            <a:noFill/>
            <a:rou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汉仪中黑简" pitchFamily="49" charset="-122"/>
                <a:ea typeface="汉仪中黑简" pitchFamily="49" charset="-122"/>
              </a:rPr>
              <a:t>信息化与网络化</a:t>
            </a:r>
            <a:endParaRPr lang="zh-CN" altLang="zh-CN" sz="4000" dirty="0"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0" y="126876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大数据建设步骤</a:t>
            </a:r>
          </a:p>
          <a:p>
            <a:pPr algn="ctr"/>
            <a:endParaRPr lang="zh-CN" altLang="zh-CN" sz="2800" dirty="0" smtClean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3266923" y="2517525"/>
            <a:ext cx="1297733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ounded Rectangle 69"/>
          <p:cNvSpPr/>
          <p:nvPr/>
        </p:nvSpPr>
        <p:spPr>
          <a:xfrm>
            <a:off x="1610740" y="2424553"/>
            <a:ext cx="1656185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07136" y="242455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专项数据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0" name="Rounded Rectangle 69"/>
          <p:cNvSpPr/>
          <p:nvPr/>
        </p:nvSpPr>
        <p:spPr>
          <a:xfrm>
            <a:off x="4636094" y="2429482"/>
            <a:ext cx="1727623" cy="5334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20643" y="2424553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内部连接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350210" y="216731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工作流</a:t>
            </a:r>
            <a:endParaRPr lang="zh-CN" altLang="en-US" sz="20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0" name="Rounded Rectangle 69"/>
          <p:cNvSpPr/>
          <p:nvPr/>
        </p:nvSpPr>
        <p:spPr>
          <a:xfrm>
            <a:off x="6844905" y="2429482"/>
            <a:ext cx="1727623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9454" y="2424553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应用系统</a:t>
            </a:r>
            <a:endParaRPr lang="zh-CN" altLang="en-US" sz="24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3" name="右箭头标注 42"/>
          <p:cNvSpPr/>
          <p:nvPr/>
        </p:nvSpPr>
        <p:spPr>
          <a:xfrm>
            <a:off x="642910" y="2138801"/>
            <a:ext cx="914400" cy="1128714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2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信息化</a:t>
            </a:r>
            <a:endParaRPr lang="zh-CN" altLang="en-US" sz="2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44" name="直接连接符 43"/>
          <p:cNvCxnSpPr>
            <a:stCxn id="30" idx="3"/>
            <a:endCxn id="40" idx="1"/>
          </p:cNvCxnSpPr>
          <p:nvPr/>
        </p:nvCxnSpPr>
        <p:spPr>
          <a:xfrm>
            <a:off x="6363717" y="2696207"/>
            <a:ext cx="481188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右箭头 47"/>
          <p:cNvSpPr/>
          <p:nvPr/>
        </p:nvSpPr>
        <p:spPr>
          <a:xfrm>
            <a:off x="3266923" y="3750580"/>
            <a:ext cx="1297733" cy="36004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49" name="Rounded Rectangle 69"/>
          <p:cNvSpPr/>
          <p:nvPr/>
        </p:nvSpPr>
        <p:spPr>
          <a:xfrm>
            <a:off x="1610740" y="3657608"/>
            <a:ext cx="1656185" cy="5334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07136" y="365760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基础数据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1" name="Rounded Rectangle 69"/>
          <p:cNvSpPr/>
          <p:nvPr/>
        </p:nvSpPr>
        <p:spPr>
          <a:xfrm>
            <a:off x="4636094" y="3662537"/>
            <a:ext cx="1727623" cy="53345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20643" y="365760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内外连接</a:t>
            </a:r>
            <a:endParaRPr lang="zh-CN" altLang="en-US" sz="24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17183" y="340037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分享</a:t>
            </a:r>
            <a:endParaRPr lang="zh-CN" altLang="en-US" sz="2000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4" name="Rounded Rectangle 69"/>
          <p:cNvSpPr/>
          <p:nvPr/>
        </p:nvSpPr>
        <p:spPr>
          <a:xfrm>
            <a:off x="6844905" y="3662537"/>
            <a:ext cx="1727623" cy="533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29454" y="365760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运行环境</a:t>
            </a:r>
            <a:endParaRPr lang="zh-CN" altLang="en-US" sz="24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6" name="右箭头标注 55"/>
          <p:cNvSpPr/>
          <p:nvPr/>
        </p:nvSpPr>
        <p:spPr>
          <a:xfrm>
            <a:off x="642910" y="3371856"/>
            <a:ext cx="914400" cy="1128714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网络化</a:t>
            </a:r>
            <a:endParaRPr lang="zh-CN" altLang="en-US" sz="220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cxnSp>
        <p:nvCxnSpPr>
          <p:cNvPr id="57" name="直接连接符 56"/>
          <p:cNvCxnSpPr>
            <a:stCxn id="51" idx="3"/>
            <a:endCxn id="54" idx="1"/>
          </p:cNvCxnSpPr>
          <p:nvPr/>
        </p:nvCxnSpPr>
        <p:spPr>
          <a:xfrm>
            <a:off x="6363717" y="3929262"/>
            <a:ext cx="481188" cy="1588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69"/>
          <p:cNvSpPr/>
          <p:nvPr/>
        </p:nvSpPr>
        <p:spPr>
          <a:xfrm>
            <a:off x="1500166" y="4909058"/>
            <a:ext cx="671517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spc="-15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 先基础数据，后专项数据；先网络化，后信息化。</a:t>
            </a:r>
            <a:endParaRPr lang="en-US" sz="2400" kern="1200" spc="-15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59" name="Rounded Rectangle 69"/>
          <p:cNvSpPr/>
          <p:nvPr/>
        </p:nvSpPr>
        <p:spPr>
          <a:xfrm>
            <a:off x="142844" y="5781894"/>
            <a:ext cx="8858312" cy="5760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0795" tIns="0" rIns="10795" bIns="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spc="-150" dirty="0" smtClean="0">
                <a:solidFill>
                  <a:srgbClr val="FF0000"/>
                </a:solidFill>
                <a:latin typeface="汉仪中黑简" pitchFamily="49" charset="-122"/>
                <a:ea typeface="汉仪中黑简" pitchFamily="49" charset="-122"/>
              </a:rPr>
              <a:t> 先实现人的连接，形成运行环境；后实现物的连接，建立应用系统。</a:t>
            </a:r>
            <a:endParaRPr lang="en-US" sz="2400" kern="1200" spc="-150" dirty="0">
              <a:solidFill>
                <a:srgbClr val="FF0000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480</Words>
  <Application>Microsoft Office PowerPoint</Application>
  <PresentationFormat>全屏显示(4:3)</PresentationFormat>
  <Paragraphs>146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汉仪中黑简</vt:lpstr>
      <vt:lpstr>汉仪综艺体简</vt:lpstr>
      <vt:lpstr>黑体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谷勇刚</dc:creator>
  <cp:lastModifiedBy>Jason Wu</cp:lastModifiedBy>
  <cp:revision>239</cp:revision>
  <dcterms:created xsi:type="dcterms:W3CDTF">2017-02-28T05:37:00Z</dcterms:created>
  <dcterms:modified xsi:type="dcterms:W3CDTF">2017-09-29T06:09:11Z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2052-10.1.0.6206</vt:lpwstr>
  </property>
</Properties>
</file>